
<file path=[Content_Types].xml><?xml version="1.0" encoding="utf-8"?>
<Types xmlns="http://schemas.openxmlformats.org/package/2006/content-types">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78"/>
  </p:handoutMasterIdLst>
  <p:sldIdLst>
    <p:sldId id="1128" r:id="rId4"/>
    <p:sldId id="1181" r:id="rId6"/>
    <p:sldId id="257" r:id="rId7"/>
    <p:sldId id="705" r:id="rId8"/>
    <p:sldId id="1378" r:id="rId9"/>
    <p:sldId id="835" r:id="rId10"/>
    <p:sldId id="707" r:id="rId11"/>
    <p:sldId id="1073" r:id="rId12"/>
    <p:sldId id="903" r:id="rId13"/>
    <p:sldId id="1075" r:id="rId14"/>
    <p:sldId id="914" r:id="rId15"/>
    <p:sldId id="915" r:id="rId16"/>
    <p:sldId id="1365" r:id="rId17"/>
    <p:sldId id="926" r:id="rId18"/>
    <p:sldId id="560" r:id="rId19"/>
    <p:sldId id="930" r:id="rId20"/>
    <p:sldId id="931" r:id="rId21"/>
    <p:sldId id="1374" r:id="rId22"/>
    <p:sldId id="935" r:id="rId23"/>
    <p:sldId id="936" r:id="rId24"/>
    <p:sldId id="1145" r:id="rId25"/>
    <p:sldId id="1088" r:id="rId26"/>
    <p:sldId id="1146" r:id="rId27"/>
    <p:sldId id="1147" r:id="rId28"/>
    <p:sldId id="1380" r:id="rId29"/>
    <p:sldId id="947" r:id="rId30"/>
    <p:sldId id="948" r:id="rId31"/>
    <p:sldId id="1090" r:id="rId32"/>
    <p:sldId id="958" r:id="rId33"/>
    <p:sldId id="959" r:id="rId34"/>
    <p:sldId id="972" r:id="rId35"/>
    <p:sldId id="973" r:id="rId36"/>
    <p:sldId id="1375" r:id="rId37"/>
    <p:sldId id="975" r:id="rId38"/>
    <p:sldId id="976" r:id="rId39"/>
    <p:sldId id="1098" r:id="rId40"/>
    <p:sldId id="977" r:id="rId41"/>
    <p:sldId id="1172" r:id="rId42"/>
    <p:sldId id="1099" r:id="rId43"/>
    <p:sldId id="979" r:id="rId44"/>
    <p:sldId id="980" r:id="rId45"/>
    <p:sldId id="1177" r:id="rId46"/>
    <p:sldId id="1179" r:id="rId47"/>
    <p:sldId id="1031" r:id="rId48"/>
    <p:sldId id="1007" r:id="rId49"/>
    <p:sldId id="1008" r:id="rId50"/>
    <p:sldId id="1376" r:id="rId51"/>
    <p:sldId id="1010" r:id="rId52"/>
    <p:sldId id="1011" r:id="rId53"/>
    <p:sldId id="1163" r:id="rId54"/>
    <p:sldId id="1162" r:id="rId55"/>
    <p:sldId id="1017" r:id="rId56"/>
    <p:sldId id="1018" r:id="rId57"/>
    <p:sldId id="1171" r:id="rId58"/>
    <p:sldId id="1381" r:id="rId59"/>
    <p:sldId id="1032" r:id="rId60"/>
    <p:sldId id="1180" r:id="rId61"/>
    <p:sldId id="1034" r:id="rId62"/>
    <p:sldId id="1035" r:id="rId63"/>
    <p:sldId id="1377" r:id="rId64"/>
    <p:sldId id="1037" r:id="rId65"/>
    <p:sldId id="1038" r:id="rId66"/>
    <p:sldId id="1039" r:id="rId67"/>
    <p:sldId id="1157" r:id="rId68"/>
    <p:sldId id="1158" r:id="rId69"/>
    <p:sldId id="1372" r:id="rId70"/>
    <p:sldId id="1049" r:id="rId71"/>
    <p:sldId id="1050" r:id="rId72"/>
    <p:sldId id="1159" r:id="rId73"/>
    <p:sldId id="1061" r:id="rId74"/>
    <p:sldId id="1062" r:id="rId75"/>
    <p:sldId id="1379" r:id="rId76"/>
    <p:sldId id="296" r:id="rId77"/>
  </p:sldIdLst>
  <p:sldSz cx="12192000" cy="6858000"/>
  <p:notesSz cx="6858000" cy="9144000"/>
  <p:custDataLst>
    <p:tags r:id="rId8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y yang" initials="hy" lastIdx="2" clrIdx="0"/>
  <p:cmAuthor id="2" name="Hongyan Yang" initials="YHY" lastIdx="5" clrIdx="1"/>
  <p:cmAuthor id="3" name="君竹 段" initials="君段" lastIdx="1" clrIdx="2"/>
  <p:cmAuthor id="584777183" name="坚果儿" initials="坚"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CECE"/>
    <a:srgbClr val="000000"/>
    <a:srgbClr val="0174AB"/>
    <a:srgbClr val="044875"/>
    <a:srgbClr val="7F7F7F"/>
    <a:srgbClr val="C00000"/>
    <a:srgbClr val="5B9BD5"/>
    <a:srgbClr val="0E0EFF"/>
    <a:srgbClr val="0000FF"/>
    <a:srgbClr val="F2F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22" autoAdjust="0"/>
    <p:restoredTop sz="94915" autoAdjust="0"/>
  </p:normalViewPr>
  <p:slideViewPr>
    <p:cSldViewPr showGuides="1">
      <p:cViewPr varScale="1">
        <p:scale>
          <a:sx n="109" d="100"/>
          <a:sy n="109" d="100"/>
        </p:scale>
        <p:origin x="612" y="60"/>
      </p:cViewPr>
      <p:guideLst>
        <p:guide orient="horz" pos="2640"/>
        <p:guide pos="3840"/>
      </p:guideLst>
    </p:cSldViewPr>
  </p:slideViewPr>
  <p:notesTextViewPr>
    <p:cViewPr>
      <p:scale>
        <a:sx n="125" d="100"/>
        <a:sy n="125" d="100"/>
      </p:scale>
      <p:origin x="0" y="0"/>
    </p:cViewPr>
  </p:notesTextViewPr>
  <p:sorterViewPr>
    <p:cViewPr>
      <p:scale>
        <a:sx n="100" d="100"/>
        <a:sy n="100" d="100"/>
      </p:scale>
      <p:origin x="0" y="0"/>
    </p:cViewPr>
  </p:sorter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3" Type="http://schemas.openxmlformats.org/officeDocument/2006/relationships/tags" Target="tags/tag483.xml"/><Relationship Id="rId82" Type="http://schemas.openxmlformats.org/officeDocument/2006/relationships/commentAuthors" Target="commentAuthors.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4.xml"/><Relationship Id="rId79" Type="http://schemas.openxmlformats.org/officeDocument/2006/relationships/presProps" Target="presProps.xml"/><Relationship Id="rId78" Type="http://schemas.openxmlformats.org/officeDocument/2006/relationships/handoutMaster" Target="handoutMasters/handoutMaster1.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大规模多智能体系统中的高效</a:t>
            </a:r>
            <a:r>
              <a:rPr lang="zh-CN" altLang="en-US" dirty="0"/>
              <a:t>通信</a:t>
            </a:r>
            <a:endParaRPr lang="zh-CN" altLang="en-US" dirty="0"/>
          </a:p>
          <a:p>
            <a:r>
              <a:rPr lang="zh-CN" altLang="en-US" dirty="0"/>
              <a:t>基于双层循环的多智能体强化学习</a:t>
            </a:r>
            <a:r>
              <a:rPr lang="zh-CN" altLang="en-US" dirty="0"/>
              <a:t>去中心化通信框架</a:t>
            </a:r>
            <a:endParaRPr lang="zh-CN" altLang="en-US" dirty="0"/>
          </a:p>
          <a:p>
            <a:r>
              <a:rPr lang="zh-CN" altLang="en-US" dirty="0"/>
              <a:t>基于因果推理的完全</a:t>
            </a:r>
            <a:r>
              <a:rPr lang="zh-CN" altLang="en-US" dirty="0"/>
              <a:t>去中心化多智能体通信</a:t>
            </a:r>
            <a:endParaRPr lang="zh-CN" altLang="en-US" dirty="0"/>
          </a:p>
          <a:p>
            <a:r>
              <a:rPr lang="zh-CN" altLang="en-US" dirty="0"/>
              <a:t>动态智能体数环境下的</a:t>
            </a:r>
            <a:r>
              <a:rPr lang="zh-CN" altLang="en-US" dirty="0"/>
              <a:t>协同学习通信</a:t>
            </a:r>
            <a:endParaRPr lang="zh-CN" altLang="en-US" dirty="0"/>
          </a:p>
          <a:p>
            <a:r>
              <a:rPr lang="zh-CN" altLang="en-US" dirty="0"/>
              <a:t>用于协同自适应巡航控制具有高效通信的去中心化多智能体强化学习</a:t>
            </a:r>
            <a:endParaRPr lang="zh-CN" altLang="en-US" dirty="0"/>
          </a:p>
          <a:p>
            <a:r>
              <a:rPr lang="zh-CN" altLang="en-US" dirty="0"/>
              <a:t>用于</a:t>
            </a:r>
            <a:r>
              <a:rPr lang="zh-CN" altLang="en-US" dirty="0"/>
              <a:t>协同大规模多智能体强化学习的邻域变分信息流</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公式</a:t>
            </a:r>
            <a:r>
              <a:rPr lang="en-US" altLang="zh-CN" sz="1600" kern="1200" dirty="0">
                <a:solidFill>
                  <a:schemeClr val="tx1"/>
                </a:solidFill>
                <a:effectLst/>
                <a:latin typeface="微软雅黑" panose="020B0503020204020204" charset="-122"/>
                <a:ea typeface="微软雅黑" panose="020B0503020204020204" charset="-122"/>
                <a:cs typeface="+mn-cs"/>
              </a:rPr>
              <a:t>10</a:t>
            </a:r>
            <a:r>
              <a:rPr lang="zh-CN" altLang="en-US" sz="1600" kern="1200" dirty="0">
                <a:solidFill>
                  <a:schemeClr val="tx1"/>
                </a:solidFill>
                <a:effectLst/>
                <a:latin typeface="微软雅黑" panose="020B0503020204020204" charset="-122"/>
                <a:ea typeface="微软雅黑" panose="020B0503020204020204" charset="-122"/>
                <a:cs typeface="+mn-cs"/>
              </a:rPr>
              <a:t>将公式</a:t>
            </a:r>
            <a:r>
              <a:rPr lang="en-US" altLang="zh-CN" sz="1600" kern="1200" dirty="0">
                <a:solidFill>
                  <a:schemeClr val="tx1"/>
                </a:solidFill>
                <a:effectLst/>
                <a:latin typeface="微软雅黑" panose="020B0503020204020204" charset="-122"/>
                <a:ea typeface="微软雅黑" panose="020B0503020204020204" charset="-122"/>
                <a:cs typeface="+mn-cs"/>
              </a:rPr>
              <a:t>9</a:t>
            </a:r>
            <a:r>
              <a:rPr lang="zh-CN" altLang="en-US" sz="1600" kern="1200" dirty="0">
                <a:solidFill>
                  <a:schemeClr val="tx1"/>
                </a:solidFill>
                <a:effectLst/>
                <a:latin typeface="微软雅黑" panose="020B0503020204020204" charset="-122"/>
                <a:ea typeface="微软雅黑" panose="020B0503020204020204" charset="-122"/>
                <a:cs typeface="+mn-cs"/>
              </a:rPr>
              <a:t>中的表述从智能体</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扩展到任意智能体</a:t>
            </a:r>
            <a:r>
              <a:rPr lang="en-US" altLang="zh-CN" sz="1600" kern="1200" dirty="0">
                <a:solidFill>
                  <a:schemeClr val="tx1"/>
                </a:solidFill>
                <a:effectLst/>
                <a:latin typeface="微软雅黑" panose="020B0503020204020204" charset="-122"/>
                <a:ea typeface="微软雅黑" panose="020B0503020204020204" charset="-122"/>
                <a:cs typeface="+mn-cs"/>
              </a:rPr>
              <a:t>i</a:t>
            </a:r>
            <a:r>
              <a:rPr lang="zh-CN" altLang="en-US" sz="1600" kern="1200" dirty="0">
                <a:solidFill>
                  <a:schemeClr val="tx1"/>
                </a:solidFill>
                <a:effectLst/>
                <a:latin typeface="微软雅黑" panose="020B0503020204020204" charset="-122"/>
                <a:ea typeface="微软雅黑" panose="020B0503020204020204" charset="-122"/>
                <a:cs typeface="+mn-cs"/>
              </a:rPr>
              <a:t>。上述为完全可观测的表达式，在部分可观测环境中，智能体可能只能观测到自身一定范围内的智能体，这篇文章的作者把公式</a:t>
            </a:r>
            <a:r>
              <a:rPr lang="en-US" altLang="zh-CN" sz="1600" kern="1200" dirty="0">
                <a:solidFill>
                  <a:schemeClr val="tx1"/>
                </a:solidFill>
                <a:effectLst/>
                <a:latin typeface="微软雅黑" panose="020B0503020204020204" charset="-122"/>
                <a:ea typeface="微软雅黑" panose="020B0503020204020204" charset="-122"/>
                <a:cs typeface="+mn-cs"/>
              </a:rPr>
              <a:t>10</a:t>
            </a:r>
            <a:r>
              <a:rPr lang="zh-CN" altLang="en-US" sz="1600" kern="1200" dirty="0">
                <a:solidFill>
                  <a:schemeClr val="tx1"/>
                </a:solidFill>
                <a:effectLst/>
                <a:latin typeface="微软雅黑" panose="020B0503020204020204" charset="-122"/>
                <a:ea typeface="微软雅黑" panose="020B0503020204020204" charset="-122"/>
                <a:cs typeface="+mn-cs"/>
              </a:rPr>
              <a:t>扩展到部分可观测的环境中，得到公式</a:t>
            </a:r>
            <a:r>
              <a:rPr lang="en-US" altLang="zh-CN" sz="1600" kern="1200" dirty="0">
                <a:solidFill>
                  <a:schemeClr val="tx1"/>
                </a:solidFill>
                <a:effectLst/>
                <a:latin typeface="微软雅黑" panose="020B0503020204020204" charset="-122"/>
                <a:ea typeface="微软雅黑" panose="020B0503020204020204" charset="-122"/>
                <a:cs typeface="+mn-cs"/>
              </a:rPr>
              <a:t>11</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密集</a:t>
            </a:r>
            <a:r>
              <a:rPr lang="zh-CN" altLang="en-US" sz="1600" kern="1200" dirty="0">
                <a:solidFill>
                  <a:schemeClr val="tx1"/>
                </a:solidFill>
                <a:effectLst/>
                <a:latin typeface="微软雅黑" panose="020B0503020204020204" charset="-122"/>
                <a:ea typeface="微软雅黑" panose="020B0503020204020204" charset="-122"/>
                <a:cs typeface="+mn-cs"/>
              </a:rPr>
              <a:t>奖励</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最后一部分是未来工作</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这篇文章开发的</a:t>
            </a:r>
            <a:r>
              <a:rPr lang="en-US" altLang="zh-CN" dirty="0"/>
              <a:t>2ReCom</a:t>
            </a:r>
            <a:r>
              <a:rPr lang="zh-CN" altLang="en-US" dirty="0"/>
              <a:t>具有两个主要优势：将智能体的历史状态视为通信信息的一部分，提出了去中心化多智能体系统的双重循环通信架构；</a:t>
            </a:r>
            <a:r>
              <a:rPr lang="en-US" altLang="zh-CN" dirty="0"/>
              <a:t>2ReCom</a:t>
            </a:r>
            <a:r>
              <a:rPr lang="zh-CN" altLang="en-US" dirty="0"/>
              <a:t>将通信与记忆分离，使智能体适应不断变化的通信对象。</a:t>
            </a:r>
            <a:endParaRPr lang="zh-CN" altLang="en-US" dirty="0"/>
          </a:p>
          <a:p>
            <a:r>
              <a:rPr lang="zh-CN" altLang="en-US" dirty="0"/>
              <a:t>未来作者希望不断改进</a:t>
            </a:r>
            <a:r>
              <a:rPr lang="en-US" altLang="zh-CN" dirty="0"/>
              <a:t>2recom</a:t>
            </a:r>
            <a:r>
              <a:rPr lang="zh-CN" altLang="en-US" dirty="0"/>
              <a:t>，使其的性能比肩最先进的集中式学习</a:t>
            </a:r>
            <a:r>
              <a:rPr lang="zh-CN" altLang="en-US" dirty="0"/>
              <a:t>方法。</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基于因果推理的完全</a:t>
            </a:r>
            <a:r>
              <a:rPr lang="zh-CN" altLang="en-US" dirty="0"/>
              <a:t>去中心化多智能体通信</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现实世界中的许多任务都可以转化为多智能体强化学习问题，这一领域的大多数算法都遵循集中式学习和分散式执行的框架，但集中式学习在很多情况下是不切实际的，因为集中式学习需要集成来自智能体的信息，而智能体由于隐私问题可能不希望共享本地信息</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这篇文章提出了一种新的基于多智能体通信的去中心化学习方法，该方法通过强化学习来实现完全去中心化学习，利用因果分析，智能体将选择对其他</a:t>
            </a:r>
            <a:r>
              <a:rPr lang="zh-CN" altLang="en-US" sz="1600" kern="1200" dirty="0">
                <a:solidFill>
                  <a:schemeClr val="tx1"/>
                </a:solidFill>
                <a:effectLst/>
                <a:latin typeface="微软雅黑" panose="020B0503020204020204" charset="-122"/>
                <a:ea typeface="微软雅黑" panose="020B0503020204020204" charset="-122"/>
                <a:cs typeface="+mn-cs"/>
              </a:rPr>
              <a:t>智能体通信信息影响最大的反事实。</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如图</a:t>
            </a: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所示，这篇文章的策略有两个端的输出，一个是</a:t>
            </a:r>
            <a:r>
              <a:rPr lang="en-US" altLang="zh-CN" sz="1600" kern="1200" dirty="0">
                <a:solidFill>
                  <a:schemeClr val="tx1"/>
                </a:solidFill>
                <a:effectLst/>
                <a:latin typeface="微软雅黑" panose="020B0503020204020204" charset="-122"/>
                <a:ea typeface="微软雅黑" panose="020B0503020204020204" charset="-122"/>
                <a:cs typeface="+mn-cs"/>
              </a:rPr>
              <a:t>pia</a:t>
            </a:r>
            <a:r>
              <a:rPr lang="zh-CN" altLang="en-US" sz="1600" kern="1200" dirty="0">
                <a:solidFill>
                  <a:schemeClr val="tx1"/>
                </a:solidFill>
                <a:effectLst/>
                <a:latin typeface="微软雅黑" panose="020B0503020204020204" charset="-122"/>
                <a:ea typeface="微软雅黑" panose="020B0503020204020204" charset="-122"/>
                <a:cs typeface="+mn-cs"/>
              </a:rPr>
              <a:t>，也就是普通的策略网络模型，也就是图</a:t>
            </a: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中的红色部分。这篇文章在此基础上，又建立了一个通信策略</a:t>
            </a:r>
            <a:r>
              <a:rPr lang="en-US" altLang="zh-CN" sz="1600" kern="1200" dirty="0">
                <a:solidFill>
                  <a:schemeClr val="tx1"/>
                </a:solidFill>
                <a:effectLst/>
                <a:latin typeface="微软雅黑" panose="020B0503020204020204" charset="-122"/>
                <a:ea typeface="微软雅黑" panose="020B0503020204020204" charset="-122"/>
                <a:cs typeface="+mn-cs"/>
              </a:rPr>
              <a:t>pic</a:t>
            </a:r>
            <a:r>
              <a:rPr lang="zh-CN" altLang="en-US" sz="1600" kern="1200" dirty="0">
                <a:solidFill>
                  <a:schemeClr val="tx1"/>
                </a:solidFill>
                <a:effectLst/>
                <a:latin typeface="微软雅黑" panose="020B0503020204020204" charset="-122"/>
                <a:ea typeface="微软雅黑" panose="020B0503020204020204" charset="-122"/>
                <a:cs typeface="+mn-cs"/>
              </a:rPr>
              <a:t>，也就是图</a:t>
            </a: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中的蓝色部分。我先对图</a:t>
            </a: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进行一个简单的</a:t>
            </a:r>
            <a:r>
              <a:rPr lang="zh-CN" altLang="en-US" sz="1600" kern="1200" dirty="0">
                <a:solidFill>
                  <a:schemeClr val="tx1"/>
                </a:solidFill>
                <a:effectLst/>
                <a:latin typeface="微软雅黑" panose="020B0503020204020204" charset="-122"/>
                <a:ea typeface="微软雅黑" panose="020B0503020204020204" charset="-122"/>
                <a:cs typeface="+mn-cs"/>
              </a:rPr>
              <a:t>描述，观测经过一个共享的神经网络层编码，并将编码后的特征与通信向量</a:t>
            </a:r>
            <a:r>
              <a:rPr lang="en-US" altLang="zh-CN" sz="1600" kern="1200" dirty="0">
                <a:solidFill>
                  <a:schemeClr val="tx1"/>
                </a:solidFill>
                <a:effectLst/>
                <a:latin typeface="微软雅黑" panose="020B0503020204020204" charset="-122"/>
                <a:ea typeface="微软雅黑" panose="020B0503020204020204" charset="-122"/>
                <a:cs typeface="+mn-cs"/>
              </a:rPr>
              <a:t>c-</a:t>
            </a:r>
            <a:r>
              <a:rPr lang="zh-CN" altLang="en-US" sz="1600" kern="1200" dirty="0">
                <a:solidFill>
                  <a:schemeClr val="tx1"/>
                </a:solidFill>
                <a:effectLst/>
                <a:latin typeface="微软雅黑" panose="020B0503020204020204" charset="-122"/>
                <a:ea typeface="微软雅黑" panose="020B0503020204020204" charset="-122"/>
                <a:cs typeface="+mn-cs"/>
              </a:rPr>
              <a:t>拼接输入到一个</a:t>
            </a:r>
            <a:r>
              <a:rPr lang="en-US" altLang="zh-CN" sz="1600" kern="1200" dirty="0">
                <a:solidFill>
                  <a:schemeClr val="tx1"/>
                </a:solidFill>
                <a:effectLst/>
                <a:latin typeface="微软雅黑" panose="020B0503020204020204" charset="-122"/>
                <a:ea typeface="微软雅黑" panose="020B0503020204020204" charset="-122"/>
                <a:cs typeface="+mn-cs"/>
              </a:rPr>
              <a:t>LSTM</a:t>
            </a:r>
            <a:r>
              <a:rPr lang="zh-CN" altLang="en-US" sz="1600" kern="1200" dirty="0">
                <a:solidFill>
                  <a:schemeClr val="tx1"/>
                </a:solidFill>
                <a:effectLst/>
                <a:latin typeface="微软雅黑" panose="020B0503020204020204" charset="-122"/>
                <a:ea typeface="微软雅黑" panose="020B0503020204020204" charset="-122"/>
                <a:cs typeface="+mn-cs"/>
              </a:rPr>
              <a:t>网络中，</a:t>
            </a:r>
            <a:r>
              <a:rPr lang="en-US" altLang="zh-CN" sz="1600" kern="1200" dirty="0">
                <a:solidFill>
                  <a:schemeClr val="tx1"/>
                </a:solidFill>
                <a:effectLst/>
                <a:latin typeface="微软雅黑" panose="020B0503020204020204" charset="-122"/>
                <a:ea typeface="微软雅黑" panose="020B0503020204020204" charset="-122"/>
                <a:cs typeface="+mn-cs"/>
              </a:rPr>
              <a:t>LSTM</a:t>
            </a:r>
            <a:r>
              <a:rPr lang="zh-CN" altLang="en-US" sz="1600" kern="1200" dirty="0">
                <a:solidFill>
                  <a:schemeClr val="tx1"/>
                </a:solidFill>
                <a:effectLst/>
                <a:latin typeface="微软雅黑" panose="020B0503020204020204" charset="-122"/>
                <a:ea typeface="微软雅黑" panose="020B0503020204020204" charset="-122"/>
                <a:cs typeface="+mn-cs"/>
              </a:rPr>
              <a:t>网络的输出分别通过动作策略以及通信策略得到下一时刻的动作以及通信</a:t>
            </a:r>
            <a:r>
              <a:rPr lang="zh-CN" altLang="en-US" sz="1600" kern="1200" dirty="0">
                <a:solidFill>
                  <a:schemeClr val="tx1"/>
                </a:solidFill>
                <a:effectLst/>
                <a:latin typeface="微软雅黑" panose="020B0503020204020204" charset="-122"/>
                <a:ea typeface="微软雅黑" panose="020B0503020204020204" charset="-122"/>
                <a:cs typeface="+mn-cs"/>
              </a:rPr>
              <a:t>向量。</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接下来介绍反事实</a:t>
            </a:r>
            <a:r>
              <a:rPr lang="zh-CN" altLang="en-US" sz="1600" kern="1200" dirty="0">
                <a:solidFill>
                  <a:schemeClr val="tx1"/>
                </a:solidFill>
                <a:effectLst/>
                <a:latin typeface="微软雅黑" panose="020B0503020204020204" charset="-122"/>
                <a:ea typeface="微软雅黑" panose="020B0503020204020204" charset="-122"/>
                <a:cs typeface="+mn-cs"/>
              </a:rPr>
              <a:t>策略更新</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首先这篇文章提出了一种因果推理模型，简称</a:t>
            </a:r>
            <a:r>
              <a:rPr lang="en-US" altLang="zh-CN" sz="1600" kern="1200" dirty="0">
                <a:solidFill>
                  <a:schemeClr val="tx1"/>
                </a:solidFill>
                <a:effectLst/>
                <a:latin typeface="微软雅黑" panose="020B0503020204020204" charset="-122"/>
                <a:ea typeface="微软雅黑" panose="020B0503020204020204" charset="-122"/>
                <a:cs typeface="+mn-cs"/>
              </a:rPr>
              <a:t>CCM</a:t>
            </a:r>
            <a:r>
              <a:rPr lang="zh-CN" altLang="en-US" sz="1600" kern="1200" dirty="0">
                <a:solidFill>
                  <a:schemeClr val="tx1"/>
                </a:solidFill>
                <a:effectLst/>
                <a:latin typeface="微软雅黑" panose="020B0503020204020204" charset="-122"/>
                <a:ea typeface="微软雅黑" panose="020B0503020204020204" charset="-122"/>
                <a:cs typeface="+mn-cs"/>
              </a:rPr>
              <a:t>。这个</a:t>
            </a:r>
            <a:r>
              <a:rPr lang="en-US" altLang="zh-CN" sz="1600" kern="1200" dirty="0">
                <a:solidFill>
                  <a:schemeClr val="tx1"/>
                </a:solidFill>
                <a:effectLst/>
                <a:latin typeface="微软雅黑" panose="020B0503020204020204" charset="-122"/>
                <a:ea typeface="微软雅黑" panose="020B0503020204020204" charset="-122"/>
                <a:cs typeface="+mn-cs"/>
              </a:rPr>
              <a:t>SCM</a:t>
            </a:r>
            <a:r>
              <a:rPr lang="zh-CN" altLang="en-US" sz="1600" kern="1200" dirty="0">
                <a:solidFill>
                  <a:schemeClr val="tx1"/>
                </a:solidFill>
                <a:effectLst/>
                <a:latin typeface="微软雅黑" panose="020B0503020204020204" charset="-122"/>
                <a:ea typeface="微软雅黑" panose="020B0503020204020204" charset="-122"/>
                <a:cs typeface="+mn-cs"/>
              </a:rPr>
              <a:t>全称叫做结构因果模型，可能是因果推理领域的知识吧。多智能体部分可观测马尔可夫决策过程如图</a:t>
            </a:r>
            <a:r>
              <a:rPr lang="en-US" altLang="zh-CN" sz="1600" kern="1200" dirty="0">
                <a:solidFill>
                  <a:schemeClr val="tx1"/>
                </a:solidFill>
                <a:effectLst/>
                <a:latin typeface="微软雅黑" panose="020B0503020204020204" charset="-122"/>
                <a:ea typeface="微软雅黑" panose="020B0503020204020204" charset="-122"/>
                <a:cs typeface="+mn-cs"/>
              </a:rPr>
              <a:t>4</a:t>
            </a:r>
            <a:r>
              <a:rPr lang="zh-CN" altLang="en-US" sz="1600" kern="1200" dirty="0">
                <a:solidFill>
                  <a:schemeClr val="tx1"/>
                </a:solidFill>
                <a:effectLst/>
                <a:latin typeface="微软雅黑" panose="020B0503020204020204" charset="-122"/>
                <a:ea typeface="微软雅黑" panose="020B0503020204020204" charset="-122"/>
                <a:cs typeface="+mn-cs"/>
              </a:rPr>
              <a:t>所示，结构因果模型的因果图如图</a:t>
            </a:r>
            <a:r>
              <a:rPr lang="en-US" altLang="zh-CN" sz="1600" kern="1200" dirty="0">
                <a:solidFill>
                  <a:schemeClr val="tx1"/>
                </a:solidFill>
                <a:effectLst/>
                <a:latin typeface="微软雅黑" panose="020B0503020204020204" charset="-122"/>
                <a:ea typeface="微软雅黑" panose="020B0503020204020204" charset="-122"/>
                <a:cs typeface="+mn-cs"/>
              </a:rPr>
              <a:t>5</a:t>
            </a:r>
            <a:r>
              <a:rPr lang="zh-CN" altLang="en-US" sz="1600" kern="1200" dirty="0">
                <a:solidFill>
                  <a:schemeClr val="tx1"/>
                </a:solidFill>
                <a:effectLst/>
                <a:latin typeface="微软雅黑" panose="020B0503020204020204" charset="-122"/>
                <a:ea typeface="微软雅黑" panose="020B0503020204020204" charset="-122"/>
                <a:cs typeface="+mn-cs"/>
              </a:rPr>
              <a:t>所示。这里由于我不懂因果推理领域的知识，图</a:t>
            </a:r>
            <a:r>
              <a:rPr lang="en-US" altLang="zh-CN" sz="1600" kern="1200" dirty="0">
                <a:solidFill>
                  <a:schemeClr val="tx1"/>
                </a:solidFill>
                <a:effectLst/>
                <a:latin typeface="微软雅黑" panose="020B0503020204020204" charset="-122"/>
                <a:ea typeface="微软雅黑" panose="020B0503020204020204" charset="-122"/>
                <a:cs typeface="+mn-cs"/>
              </a:rPr>
              <a:t>4</a:t>
            </a:r>
            <a:r>
              <a:rPr lang="zh-CN" altLang="en-US" sz="1600" kern="1200" dirty="0">
                <a:solidFill>
                  <a:schemeClr val="tx1"/>
                </a:solidFill>
                <a:effectLst/>
                <a:latin typeface="微软雅黑" panose="020B0503020204020204" charset="-122"/>
                <a:ea typeface="微软雅黑" panose="020B0503020204020204" charset="-122"/>
                <a:cs typeface="+mn-cs"/>
              </a:rPr>
              <a:t>和图</a:t>
            </a:r>
            <a:r>
              <a:rPr lang="en-US" altLang="zh-CN" sz="1600" kern="1200" dirty="0">
                <a:solidFill>
                  <a:schemeClr val="tx1"/>
                </a:solidFill>
                <a:effectLst/>
                <a:latin typeface="微软雅黑" panose="020B0503020204020204" charset="-122"/>
                <a:ea typeface="微软雅黑" panose="020B0503020204020204" charset="-122"/>
                <a:cs typeface="+mn-cs"/>
              </a:rPr>
              <a:t>5</a:t>
            </a:r>
            <a:r>
              <a:rPr lang="zh-CN" altLang="en-US" sz="1600" kern="1200" dirty="0">
                <a:solidFill>
                  <a:schemeClr val="tx1"/>
                </a:solidFill>
                <a:effectLst/>
                <a:latin typeface="微软雅黑" panose="020B0503020204020204" charset="-122"/>
                <a:ea typeface="微软雅黑" panose="020B0503020204020204" charset="-122"/>
                <a:cs typeface="+mn-cs"/>
              </a:rPr>
              <a:t>我看的不是</a:t>
            </a:r>
            <a:r>
              <a:rPr lang="zh-CN" altLang="en-US" sz="1600" kern="1200" dirty="0">
                <a:solidFill>
                  <a:schemeClr val="tx1"/>
                </a:solidFill>
                <a:effectLst/>
                <a:latin typeface="微软雅黑" panose="020B0503020204020204" charset="-122"/>
                <a:ea typeface="微软雅黑" panose="020B0503020204020204" charset="-122"/>
                <a:cs typeface="+mn-cs"/>
              </a:rPr>
              <a:t>很懂，但是我大概理解它的意思，我根据他这篇文章上下文之间的联系，我认为这里其实是在建立任意两个不同的智能体的通信向量在前后两个连续时刻的</a:t>
            </a:r>
            <a:r>
              <a:rPr lang="zh-CN" altLang="en-US" sz="1600" kern="1200" dirty="0">
                <a:solidFill>
                  <a:schemeClr val="tx1"/>
                </a:solidFill>
                <a:effectLst/>
                <a:latin typeface="微软雅黑" panose="020B0503020204020204" charset="-122"/>
                <a:ea typeface="微软雅黑" panose="020B0503020204020204" charset="-122"/>
                <a:cs typeface="+mn-cs"/>
              </a:rPr>
              <a:t>关系。</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这里也验证了我刚刚的理解，也就是说它的假设</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dirty="0">
                <a:effectLst/>
                <a:sym typeface="+mn-ea"/>
              </a:rPr>
              <a:t>因果马尔可夫决策过程</a:t>
            </a:r>
            <a:r>
              <a:rPr lang="zh-CN" altLang="en-US" sz="1600" kern="1200" dirty="0">
                <a:solidFill>
                  <a:schemeClr val="tx1"/>
                </a:solidFill>
                <a:effectLst/>
                <a:latin typeface="微软雅黑" panose="020B0503020204020204" charset="-122"/>
                <a:ea typeface="微软雅黑" panose="020B0503020204020204" charset="-122"/>
                <a:cs typeface="+mn-cs"/>
              </a:rPr>
              <a:t>保证了每个智能体在固定的时间步上的独立性，当且仅当在不同的时间步时智能体之间才具有因果联系。也就是说，他希望获取不同时间步中任意智能体之间的联系。他下面的操作也验证了我的</a:t>
            </a:r>
            <a:r>
              <a:rPr lang="zh-CN" altLang="en-US" sz="1600" kern="1200" dirty="0">
                <a:solidFill>
                  <a:schemeClr val="tx1"/>
                </a:solidFill>
                <a:effectLst/>
                <a:latin typeface="微软雅黑" panose="020B0503020204020204" charset="-122"/>
                <a:ea typeface="微软雅黑" panose="020B0503020204020204" charset="-122"/>
                <a:cs typeface="+mn-cs"/>
              </a:rPr>
              <a:t>观点。</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这篇文章将智能体</a:t>
            </a:r>
            <a:r>
              <a:rPr lang="en-US" altLang="zh-CN" sz="1600" kern="1200" dirty="0">
                <a:solidFill>
                  <a:schemeClr val="tx1"/>
                </a:solidFill>
                <a:effectLst/>
                <a:latin typeface="微软雅黑" panose="020B0503020204020204" charset="-122"/>
                <a:ea typeface="微软雅黑" panose="020B0503020204020204" charset="-122"/>
                <a:cs typeface="+mn-cs"/>
              </a:rPr>
              <a:t>k</a:t>
            </a:r>
            <a:r>
              <a:rPr lang="zh-CN" altLang="en-US" sz="1600" kern="1200" dirty="0">
                <a:solidFill>
                  <a:schemeClr val="tx1"/>
                </a:solidFill>
                <a:effectLst/>
                <a:latin typeface="微软雅黑" panose="020B0503020204020204" charset="-122"/>
                <a:ea typeface="微软雅黑" panose="020B0503020204020204" charset="-122"/>
                <a:cs typeface="+mn-cs"/>
              </a:rPr>
              <a:t>和智能体</a:t>
            </a:r>
            <a:r>
              <a:rPr lang="en-US" altLang="zh-CN" sz="1600" kern="1200" dirty="0">
                <a:solidFill>
                  <a:schemeClr val="tx1"/>
                </a:solidFill>
                <a:effectLst/>
                <a:latin typeface="微软雅黑" panose="020B0503020204020204" charset="-122"/>
                <a:ea typeface="微软雅黑" panose="020B0503020204020204" charset="-122"/>
                <a:cs typeface="+mn-cs"/>
              </a:rPr>
              <a:t>j</a:t>
            </a:r>
            <a:r>
              <a:rPr lang="zh-CN" altLang="en-US" sz="1600" kern="1200" dirty="0">
                <a:solidFill>
                  <a:schemeClr val="tx1"/>
                </a:solidFill>
                <a:effectLst/>
                <a:latin typeface="微软雅黑" panose="020B0503020204020204" charset="-122"/>
                <a:ea typeface="微软雅黑" panose="020B0503020204020204" charset="-122"/>
                <a:cs typeface="+mn-cs"/>
              </a:rPr>
              <a:t>在时间步</a:t>
            </a:r>
            <a:r>
              <a:rPr lang="en-US" altLang="zh-CN" sz="1600" kern="1200" dirty="0">
                <a:solidFill>
                  <a:schemeClr val="tx1"/>
                </a:solidFill>
                <a:effectLst/>
                <a:latin typeface="微软雅黑" panose="020B0503020204020204" charset="-122"/>
                <a:ea typeface="微软雅黑" panose="020B0503020204020204" charset="-122"/>
                <a:cs typeface="+mn-cs"/>
              </a:rPr>
              <a:t>t</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t + 1</a:t>
            </a:r>
            <a:r>
              <a:rPr lang="zh-CN" altLang="en-US" sz="1600" kern="1200" dirty="0">
                <a:solidFill>
                  <a:schemeClr val="tx1"/>
                </a:solidFill>
                <a:effectLst/>
                <a:latin typeface="微软雅黑" panose="020B0503020204020204" charset="-122"/>
                <a:ea typeface="微软雅黑" panose="020B0503020204020204" charset="-122"/>
                <a:cs typeface="+mn-cs"/>
              </a:rPr>
              <a:t>通信联系表述为因果图，如图</a:t>
            </a:r>
            <a:r>
              <a:rPr lang="en-US" altLang="zh-CN" sz="1600" kern="1200" dirty="0">
                <a:solidFill>
                  <a:schemeClr val="tx1"/>
                </a:solidFill>
                <a:effectLst/>
                <a:latin typeface="微软雅黑" panose="020B0503020204020204" charset="-122"/>
                <a:ea typeface="微软雅黑" panose="020B0503020204020204" charset="-122"/>
                <a:cs typeface="+mn-cs"/>
              </a:rPr>
              <a:t>6</a:t>
            </a:r>
            <a:r>
              <a:rPr lang="zh-CN" altLang="en-US" sz="1600" kern="1200" dirty="0">
                <a:solidFill>
                  <a:schemeClr val="tx1"/>
                </a:solidFill>
                <a:effectLst/>
                <a:latin typeface="微软雅黑" panose="020B0503020204020204" charset="-122"/>
                <a:ea typeface="微软雅黑" panose="020B0503020204020204" charset="-122"/>
                <a:cs typeface="+mn-cs"/>
              </a:rPr>
              <a:t>所示。这就是在建立不同时间步通信的</a:t>
            </a:r>
            <a:r>
              <a:rPr lang="zh-CN" altLang="en-US" sz="1600" kern="1200" dirty="0">
                <a:solidFill>
                  <a:schemeClr val="tx1"/>
                </a:solidFill>
                <a:effectLst/>
                <a:latin typeface="微软雅黑" panose="020B0503020204020204" charset="-122"/>
                <a:ea typeface="微软雅黑" panose="020B0503020204020204" charset="-122"/>
                <a:cs typeface="+mn-cs"/>
              </a:rPr>
              <a:t>联系</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第二个点时有影响力的通信奖励，计算方式如公式</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所示，其中</a:t>
            </a:r>
            <a:r>
              <a:rPr lang="en-US" altLang="zh-CN" sz="1600" kern="1200" dirty="0">
                <a:solidFill>
                  <a:schemeClr val="tx1"/>
                </a:solidFill>
                <a:effectLst/>
                <a:latin typeface="微软雅黑" panose="020B0503020204020204" charset="-122"/>
                <a:ea typeface="微软雅黑" panose="020B0503020204020204" charset="-122"/>
                <a:cs typeface="+mn-cs"/>
              </a:rPr>
              <a:t>L</a:t>
            </a:r>
            <a:r>
              <a:rPr lang="zh-CN" altLang="en-US" sz="1600" kern="1200" dirty="0">
                <a:solidFill>
                  <a:schemeClr val="tx1"/>
                </a:solidFill>
                <a:effectLst/>
                <a:latin typeface="微软雅黑" panose="020B0503020204020204" charset="-122"/>
                <a:ea typeface="微软雅黑" panose="020B0503020204020204" charset="-122"/>
                <a:cs typeface="+mn-cs"/>
              </a:rPr>
              <a:t>代表反事实。公式</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实际上就是计算了智能体</a:t>
            </a:r>
            <a:r>
              <a:rPr lang="en-US" altLang="zh-CN" sz="1600" kern="1200" dirty="0">
                <a:solidFill>
                  <a:schemeClr val="tx1"/>
                </a:solidFill>
                <a:effectLst/>
                <a:latin typeface="微软雅黑" panose="020B0503020204020204" charset="-122"/>
                <a:ea typeface="微软雅黑" panose="020B0503020204020204" charset="-122"/>
                <a:cs typeface="+mn-cs"/>
              </a:rPr>
              <a:t>k</a:t>
            </a:r>
            <a:r>
              <a:rPr lang="zh-CN" altLang="en-US" sz="1600" kern="1200" dirty="0">
                <a:solidFill>
                  <a:schemeClr val="tx1"/>
                </a:solidFill>
                <a:effectLst/>
                <a:latin typeface="微软雅黑" panose="020B0503020204020204" charset="-122"/>
                <a:ea typeface="微软雅黑" panose="020B0503020204020204" charset="-122"/>
                <a:cs typeface="+mn-cs"/>
              </a:rPr>
              <a:t>的通信向量对智能体</a:t>
            </a:r>
            <a:r>
              <a:rPr lang="en-US" altLang="zh-CN" sz="1600" kern="1200" dirty="0">
                <a:solidFill>
                  <a:schemeClr val="tx1"/>
                </a:solidFill>
                <a:effectLst/>
                <a:latin typeface="微软雅黑" panose="020B0503020204020204" charset="-122"/>
                <a:ea typeface="微软雅黑" panose="020B0503020204020204" charset="-122"/>
                <a:cs typeface="+mn-cs"/>
              </a:rPr>
              <a:t>j</a:t>
            </a:r>
            <a:r>
              <a:rPr lang="zh-CN" altLang="en-US" sz="1600" kern="1200" dirty="0">
                <a:solidFill>
                  <a:schemeClr val="tx1"/>
                </a:solidFill>
                <a:effectLst/>
                <a:latin typeface="微软雅黑" panose="020B0503020204020204" charset="-122"/>
                <a:ea typeface="微软雅黑" panose="020B0503020204020204" charset="-122"/>
                <a:cs typeface="+mn-cs"/>
              </a:rPr>
              <a:t>通信向量的影响程度，这篇论文本质上做的东西跟我研究点二中的创新点</a:t>
            </a: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是一个东西，但是它用因果推理的知识解释了智能体之间的</a:t>
            </a:r>
            <a:r>
              <a:rPr lang="zh-CN" altLang="en-US" sz="1600" kern="1200" dirty="0">
                <a:solidFill>
                  <a:schemeClr val="tx1"/>
                </a:solidFill>
                <a:effectLst/>
                <a:latin typeface="微软雅黑" panose="020B0503020204020204" charset="-122"/>
                <a:ea typeface="微软雅黑" panose="020B0503020204020204" charset="-122"/>
                <a:cs typeface="+mn-cs"/>
              </a:rPr>
              <a:t>影响。</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但是他这样做有一个问题，就是这个通信向量被限制成一个概率分布了，要不然这</a:t>
            </a:r>
            <a:r>
              <a:rPr lang="en-US" altLang="zh-CN" sz="1600" kern="1200" dirty="0">
                <a:solidFill>
                  <a:schemeClr val="tx1"/>
                </a:solidFill>
                <a:effectLst/>
                <a:latin typeface="微软雅黑" panose="020B0503020204020204" charset="-122"/>
                <a:ea typeface="微软雅黑" panose="020B0503020204020204" charset="-122"/>
                <a:cs typeface="+mn-cs"/>
              </a:rPr>
              <a:t>KL</a:t>
            </a:r>
            <a:r>
              <a:rPr lang="zh-CN" altLang="en-US" sz="1600" kern="1200" dirty="0">
                <a:solidFill>
                  <a:schemeClr val="tx1"/>
                </a:solidFill>
                <a:effectLst/>
                <a:latin typeface="微软雅黑" panose="020B0503020204020204" charset="-122"/>
                <a:ea typeface="微软雅黑" panose="020B0503020204020204" charset="-122"/>
                <a:cs typeface="+mn-cs"/>
              </a:rPr>
              <a:t>散度没法计算，这一点又和我的方法不一样。然后这篇文章又把公式</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改写成互信息的形式，如公式</a:t>
            </a: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所示，建立了因果关系与互信息之间的</a:t>
            </a:r>
            <a:r>
              <a:rPr lang="zh-CN" altLang="en-US" sz="1600" kern="1200" dirty="0">
                <a:solidFill>
                  <a:schemeClr val="tx1"/>
                </a:solidFill>
                <a:effectLst/>
                <a:latin typeface="微软雅黑" panose="020B0503020204020204" charset="-122"/>
                <a:ea typeface="微软雅黑" panose="020B0503020204020204" charset="-122"/>
                <a:cs typeface="+mn-cs"/>
              </a:rPr>
              <a:t>联系。</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最后是他这个方法中通信策略的更新方式，和之前的动作策略的更新方法一致，都是用</a:t>
            </a:r>
            <a:r>
              <a:rPr lang="en-US" altLang="zh-CN" sz="1600" kern="1200" dirty="0">
                <a:solidFill>
                  <a:schemeClr val="tx1"/>
                </a:solidFill>
                <a:effectLst/>
                <a:latin typeface="微软雅黑" panose="020B0503020204020204" charset="-122"/>
                <a:ea typeface="微软雅黑" panose="020B0503020204020204" charset="-122"/>
                <a:cs typeface="+mn-cs"/>
              </a:rPr>
              <a:t>A3C</a:t>
            </a:r>
            <a:r>
              <a:rPr lang="zh-CN" altLang="en-US" sz="1600" kern="1200" dirty="0">
                <a:solidFill>
                  <a:schemeClr val="tx1"/>
                </a:solidFill>
                <a:effectLst/>
                <a:latin typeface="微软雅黑" panose="020B0503020204020204" charset="-122"/>
                <a:ea typeface="微软雅黑" panose="020B0503020204020204" charset="-122"/>
                <a:cs typeface="+mn-cs"/>
              </a:rPr>
              <a:t>的损失</a:t>
            </a:r>
            <a:r>
              <a:rPr lang="zh-CN" altLang="en-US" sz="1600" kern="1200" dirty="0">
                <a:solidFill>
                  <a:schemeClr val="tx1"/>
                </a:solidFill>
                <a:effectLst/>
                <a:latin typeface="微软雅黑" panose="020B0503020204020204" charset="-122"/>
                <a:ea typeface="微软雅黑" panose="020B0503020204020204" charset="-122"/>
                <a:cs typeface="+mn-cs"/>
              </a:rPr>
              <a:t>函数</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基于双层循环的多智能体强化学习分布式通信框架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600" kern="1200" dirty="0">
                <a:solidFill>
                  <a:schemeClr val="tx1"/>
                </a:solidFill>
                <a:effectLst/>
                <a:latin typeface="微软雅黑" panose="020B0503020204020204" charset="-122"/>
                <a:ea typeface="微软雅黑" panose="020B0503020204020204" charset="-122"/>
                <a:cs typeface="+mn-cs"/>
              </a:rPr>
              <a:t>这篇文章提出了了完全去中心化的</a:t>
            </a:r>
            <a:r>
              <a:rPr lang="en-US" altLang="zh-CN" sz="1600" kern="1200" dirty="0">
                <a:solidFill>
                  <a:schemeClr val="tx1"/>
                </a:solidFill>
                <a:effectLst/>
                <a:latin typeface="微软雅黑" panose="020B0503020204020204" charset="-122"/>
                <a:ea typeface="微软雅黑" panose="020B0503020204020204" charset="-122"/>
                <a:cs typeface="+mn-cs"/>
              </a:rPr>
              <a:t>MARL</a:t>
            </a:r>
            <a:r>
              <a:rPr lang="zh-CN" altLang="en-US" sz="1600" kern="1200" dirty="0">
                <a:solidFill>
                  <a:schemeClr val="tx1"/>
                </a:solidFill>
                <a:effectLst/>
                <a:latin typeface="微软雅黑" panose="020B0503020204020204" charset="-122"/>
                <a:ea typeface="微软雅黑" panose="020B0503020204020204" charset="-122"/>
                <a:cs typeface="+mn-cs"/>
              </a:rPr>
              <a:t>算法，通过学习沟通来解决各种协同环境下的多智能体任务，允许智能体通过选择对其他人影响最大的反事实来促进通信。作者希望未来能够探索多通道的因果通信。因此，</a:t>
            </a:r>
            <a:r>
              <a:rPr lang="zh-CN" altLang="en-US" sz="1600" kern="1200" dirty="0">
                <a:solidFill>
                  <a:schemeClr val="tx1"/>
                </a:solidFill>
                <a:effectLst/>
                <a:latin typeface="微软雅黑" panose="020B0503020204020204" charset="-122"/>
                <a:ea typeface="微软雅黑" panose="020B0503020204020204" charset="-122"/>
                <a:cs typeface="+mn-cs"/>
              </a:rPr>
              <a:t>智能体可以适应新的任务，利用特定领域的信息包含在先前的任务。</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动态</a:t>
            </a:r>
            <a:r>
              <a:rPr lang="zh-CN" altLang="en-US" dirty="0"/>
              <a:t>智能体数环境下的</a:t>
            </a:r>
            <a:r>
              <a:rPr lang="zh-CN" altLang="en-US" dirty="0"/>
              <a:t>协同学习通信</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问题描述，研究现状，方法设计，实验结果，未来工作</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问题描述，研究现状，方法设计，实验结果，未来工作</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目前的多智能体强化学习（</a:t>
            </a:r>
            <a:r>
              <a:rPr lang="en-US" altLang="zh-CN" dirty="0"/>
              <a:t>RL</a:t>
            </a:r>
            <a:r>
              <a:rPr lang="zh-CN" altLang="en-US" dirty="0"/>
              <a:t>）算法大多局限于固定的网络维数，在训练阶段使用先验知识来预先设定智能体的数量，导致算法的泛化能力较差，另外，这些算法使用集中式训练来解决多智能体系统的不稳定问题。然而，大规模多智能体</a:t>
            </a:r>
            <a:r>
              <a:rPr lang="en-US" altLang="zh-CN" dirty="0"/>
              <a:t>RL</a:t>
            </a:r>
            <a:r>
              <a:rPr lang="zh-CN" altLang="en-US" dirty="0"/>
              <a:t>算法的集中式学习将导致网络维度的爆炸，这反过来又导致集中式学习算法的可扩展性非常有限。本文提出了一种群集中训练、分散执行的无限动态</a:t>
            </a:r>
            <a:r>
              <a:rPr lang="zh-CN" altLang="en-US" dirty="0"/>
              <a:t>智能体数网络（</a:t>
            </a:r>
            <a:r>
              <a:rPr lang="en-US" altLang="zh-CN" dirty="0"/>
              <a:t>GCTDE-UDAN</a:t>
            </a:r>
            <a:r>
              <a:rPr lang="zh-CN" altLang="en-US" dirty="0"/>
              <a:t>）</a:t>
            </a:r>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该方法在每个时间步</a:t>
            </a:r>
            <a:r>
              <a:rPr lang="en-US" altLang="zh-CN" sz="1600" kern="1200" dirty="0">
                <a:solidFill>
                  <a:schemeClr val="tx1"/>
                </a:solidFill>
                <a:effectLst/>
                <a:latin typeface="微软雅黑" panose="020B0503020204020204" charset="-122"/>
                <a:ea typeface="微软雅黑" panose="020B0503020204020204" charset="-122"/>
                <a:cs typeface="+mn-cs"/>
              </a:rPr>
              <a:t>T</a:t>
            </a:r>
            <a:r>
              <a:rPr lang="zh-CN" altLang="en-US" sz="1600" kern="1200" dirty="0">
                <a:solidFill>
                  <a:schemeClr val="tx1"/>
                </a:solidFill>
                <a:effectLst/>
                <a:latin typeface="微软雅黑" panose="020B0503020204020204" charset="-122"/>
                <a:ea typeface="微软雅黑" panose="020B0503020204020204" charset="-122"/>
                <a:cs typeface="+mn-cs"/>
              </a:rPr>
              <a:t>判断每个智能体是否成为组长，选择哪些智能体成为组成员进行通信。每个通信组根据任务的不同由不同数量的智能体组成，而且通信组的数量不断变化。这是</a:t>
            </a:r>
            <a:r>
              <a:rPr lang="zh-CN" altLang="en-US" sz="1600" kern="1200" dirty="0">
                <a:solidFill>
                  <a:schemeClr val="tx1"/>
                </a:solidFill>
                <a:effectLst/>
                <a:latin typeface="微软雅黑" panose="020B0503020204020204" charset="-122"/>
                <a:ea typeface="微软雅黑" panose="020B0503020204020204" charset="-122"/>
                <a:cs typeface="+mn-cs"/>
              </a:rPr>
              <a:t>由于每一个通讯组都是动态变化的，只有在需要的时候才存在。</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右图是这篇文章的方法架构，基于</a:t>
            </a:r>
            <a:r>
              <a:rPr lang="en-US" altLang="zh-CN" sz="1600" kern="1200" dirty="0">
                <a:solidFill>
                  <a:schemeClr val="tx1"/>
                </a:solidFill>
                <a:effectLst/>
                <a:latin typeface="微软雅黑" panose="020B0503020204020204" charset="-122"/>
                <a:ea typeface="微软雅黑" panose="020B0503020204020204" charset="-122"/>
                <a:cs typeface="+mn-cs"/>
              </a:rPr>
              <a:t>QMIX</a:t>
            </a:r>
            <a:r>
              <a:rPr lang="zh-CN" altLang="en-US" sz="1600" kern="1200" dirty="0">
                <a:solidFill>
                  <a:schemeClr val="tx1"/>
                </a:solidFill>
                <a:effectLst/>
                <a:latin typeface="微软雅黑" panose="020B0503020204020204" charset="-122"/>
                <a:ea typeface="微软雅黑" panose="020B0503020204020204" charset="-122"/>
                <a:cs typeface="+mn-cs"/>
              </a:rPr>
              <a:t>做的一个算法，包含注意力网络，通信网络，执行网络以及混合网络。其工作流程为：首先，将智能体</a:t>
            </a:r>
            <a:r>
              <a:rPr lang="en-US" altLang="zh-CN" sz="1600" kern="1200" dirty="0">
                <a:solidFill>
                  <a:schemeClr val="tx1"/>
                </a:solidFill>
                <a:effectLst/>
                <a:latin typeface="微软雅黑" panose="020B0503020204020204" charset="-122"/>
                <a:ea typeface="微软雅黑" panose="020B0503020204020204" charset="-122"/>
                <a:cs typeface="+mn-cs"/>
              </a:rPr>
              <a:t>i</a:t>
            </a:r>
            <a:r>
              <a:rPr lang="zh-CN" altLang="en-US" sz="1600" kern="1200" dirty="0">
                <a:solidFill>
                  <a:schemeClr val="tx1"/>
                </a:solidFill>
                <a:effectLst/>
                <a:latin typeface="微软雅黑" panose="020B0503020204020204" charset="-122"/>
                <a:ea typeface="微软雅黑" panose="020B0503020204020204" charset="-122"/>
                <a:cs typeface="+mn-cs"/>
              </a:rPr>
              <a:t>的观测</a:t>
            </a:r>
            <a:r>
              <a:rPr lang="en-US" altLang="zh-CN" sz="1600" kern="1200" dirty="0">
                <a:solidFill>
                  <a:schemeClr val="tx1"/>
                </a:solidFill>
                <a:effectLst/>
                <a:latin typeface="微软雅黑" panose="020B0503020204020204" charset="-122"/>
                <a:ea typeface="微软雅黑" panose="020B0503020204020204" charset="-122"/>
                <a:cs typeface="+mn-cs"/>
              </a:rPr>
              <a:t>oi</a:t>
            </a:r>
            <a:r>
              <a:rPr lang="zh-CN" altLang="en-US" sz="1600" kern="1200" dirty="0">
                <a:solidFill>
                  <a:schemeClr val="tx1"/>
                </a:solidFill>
                <a:effectLst/>
                <a:latin typeface="微软雅黑" panose="020B0503020204020204" charset="-122"/>
                <a:ea typeface="微软雅黑" panose="020B0503020204020204" charset="-122"/>
                <a:cs typeface="+mn-cs"/>
              </a:rPr>
              <a:t>输入到注意力网络中，判断智能体</a:t>
            </a:r>
            <a:r>
              <a:rPr lang="en-US" altLang="zh-CN" sz="1600" kern="1200" dirty="0">
                <a:solidFill>
                  <a:schemeClr val="tx1"/>
                </a:solidFill>
                <a:effectLst/>
                <a:latin typeface="微软雅黑" panose="020B0503020204020204" charset="-122"/>
                <a:ea typeface="微软雅黑" panose="020B0503020204020204" charset="-122"/>
                <a:cs typeface="+mn-cs"/>
              </a:rPr>
              <a:t>i</a:t>
            </a:r>
            <a:r>
              <a:rPr lang="zh-CN" altLang="en-US" sz="1600" kern="1200" dirty="0">
                <a:solidFill>
                  <a:schemeClr val="tx1"/>
                </a:solidFill>
                <a:effectLst/>
                <a:latin typeface="微软雅黑" panose="020B0503020204020204" charset="-122"/>
                <a:ea typeface="微软雅黑" panose="020B0503020204020204" charset="-122"/>
                <a:cs typeface="+mn-cs"/>
              </a:rPr>
              <a:t>是否能成为组长，其次，组长选择不同的组成员在通信通道中进行通信，输出通信信息，通信信息以及观测输入到每个智能体网络中，输出个体</a:t>
            </a:r>
            <a:r>
              <a:rPr lang="en-US" altLang="zh-CN" sz="1600" kern="1200" dirty="0">
                <a:solidFill>
                  <a:schemeClr val="tx1"/>
                </a:solidFill>
                <a:effectLst/>
                <a:latin typeface="微软雅黑" panose="020B0503020204020204" charset="-122"/>
                <a:ea typeface="微软雅黑" panose="020B0503020204020204" charset="-122"/>
                <a:cs typeface="+mn-cs"/>
              </a:rPr>
              <a:t>Q</a:t>
            </a:r>
            <a:r>
              <a:rPr lang="zh-CN" altLang="en-US" sz="1600" kern="1200" dirty="0">
                <a:solidFill>
                  <a:schemeClr val="tx1"/>
                </a:solidFill>
                <a:effectLst/>
                <a:latin typeface="微软雅黑" panose="020B0503020204020204" charset="-122"/>
                <a:ea typeface="微软雅黑" panose="020B0503020204020204" charset="-122"/>
                <a:cs typeface="+mn-cs"/>
              </a:rPr>
              <a:t>值，个体</a:t>
            </a:r>
            <a:r>
              <a:rPr lang="en-US" altLang="zh-CN" sz="1600" kern="1200" dirty="0">
                <a:solidFill>
                  <a:schemeClr val="tx1"/>
                </a:solidFill>
                <a:effectLst/>
                <a:latin typeface="微软雅黑" panose="020B0503020204020204" charset="-122"/>
                <a:ea typeface="微软雅黑" panose="020B0503020204020204" charset="-122"/>
                <a:cs typeface="+mn-cs"/>
              </a:rPr>
              <a:t>Q</a:t>
            </a:r>
            <a:r>
              <a:rPr lang="zh-CN" altLang="en-US" sz="1600" kern="1200" dirty="0">
                <a:solidFill>
                  <a:schemeClr val="tx1"/>
                </a:solidFill>
                <a:effectLst/>
                <a:latin typeface="微软雅黑" panose="020B0503020204020204" charset="-122"/>
                <a:ea typeface="微软雅黑" panose="020B0503020204020204" charset="-122"/>
                <a:cs typeface="+mn-cs"/>
              </a:rPr>
              <a:t>值通过混合网络输出联合</a:t>
            </a:r>
            <a:r>
              <a:rPr lang="en-US" altLang="zh-CN" sz="1600" kern="1200" dirty="0">
                <a:solidFill>
                  <a:schemeClr val="tx1"/>
                </a:solidFill>
                <a:effectLst/>
                <a:latin typeface="微软雅黑" panose="020B0503020204020204" charset="-122"/>
                <a:ea typeface="微软雅黑" panose="020B0503020204020204" charset="-122"/>
                <a:cs typeface="+mn-cs"/>
              </a:rPr>
              <a:t>Q</a:t>
            </a:r>
            <a:r>
              <a:rPr lang="zh-CN" altLang="en-US" sz="1600" kern="1200" dirty="0">
                <a:solidFill>
                  <a:schemeClr val="tx1"/>
                </a:solidFill>
                <a:effectLst/>
                <a:latin typeface="微软雅黑" panose="020B0503020204020204" charset="-122"/>
                <a:ea typeface="微软雅黑" panose="020B0503020204020204" charset="-122"/>
                <a:cs typeface="+mn-cs"/>
              </a:rPr>
              <a:t>值。</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a:latin typeface="Cambria Math" panose="02040503050406030204" pitchFamily="18" charset="0"/>
                <a:cs typeface="Cambria Math" panose="02040503050406030204" pitchFamily="18" charset="0"/>
              </a:rPr>
              <a:t>然后介绍第一点，无限动态智能体数网络，由注意力网络和通信</a:t>
            </a:r>
            <a:r>
              <a:rPr lang="zh-CN" altLang="en-US">
                <a:latin typeface="Cambria Math" panose="02040503050406030204" pitchFamily="18" charset="0"/>
                <a:cs typeface="Cambria Math" panose="02040503050406030204" pitchFamily="18" charset="0"/>
              </a:rPr>
              <a:t>网络两部分</a:t>
            </a:r>
            <a:r>
              <a:rPr lang="zh-CN" altLang="en-US">
                <a:latin typeface="Cambria Math" panose="02040503050406030204" pitchFamily="18" charset="0"/>
                <a:cs typeface="Cambria Math" panose="02040503050406030204" pitchFamily="18" charset="0"/>
              </a:rPr>
              <a:t>构成</a:t>
            </a:r>
            <a:endParaRPr lang="zh-CN" altLang="en-US">
              <a:latin typeface="Cambria Math" panose="02040503050406030204" pitchFamily="18" charset="0"/>
              <a:cs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a:latin typeface="Cambria Math" panose="02040503050406030204" pitchFamily="18" charset="0"/>
                <a:cs typeface="Cambria Math" panose="02040503050406030204" pitchFamily="18" charset="0"/>
              </a:rPr>
              <a:t>首先介绍注意力网络，注意力网络采用自注意力机制，将观测经过</a:t>
            </a:r>
            <a:r>
              <a:rPr lang="en-US" altLang="zh-CN">
                <a:latin typeface="Cambria Math" panose="02040503050406030204" pitchFamily="18" charset="0"/>
                <a:cs typeface="Cambria Math" panose="02040503050406030204" pitchFamily="18" charset="0"/>
              </a:rPr>
              <a:t>LSTM</a:t>
            </a:r>
            <a:r>
              <a:rPr lang="zh-CN" altLang="en-US">
                <a:latin typeface="Cambria Math" panose="02040503050406030204" pitchFamily="18" charset="0"/>
                <a:cs typeface="Cambria Math" panose="02040503050406030204" pitchFamily="18" charset="0"/>
              </a:rPr>
              <a:t>编码后的结果</a:t>
            </a:r>
            <a:r>
              <a:rPr lang="en-US" altLang="zh-CN">
                <a:latin typeface="Cambria Math" panose="02040503050406030204" pitchFamily="18" charset="0"/>
                <a:cs typeface="Cambria Math" panose="02040503050406030204" pitchFamily="18" charset="0"/>
              </a:rPr>
              <a:t>li</a:t>
            </a:r>
            <a:r>
              <a:rPr lang="zh-CN" altLang="en-US">
                <a:latin typeface="Cambria Math" panose="02040503050406030204" pitchFamily="18" charset="0"/>
                <a:cs typeface="Cambria Math" panose="02040503050406030204" pitchFamily="18" charset="0"/>
              </a:rPr>
              <a:t>作为</a:t>
            </a:r>
            <a:r>
              <a:rPr lang="en-US" altLang="zh-CN">
                <a:latin typeface="Cambria Math" panose="02040503050406030204" pitchFamily="18" charset="0"/>
                <a:cs typeface="Cambria Math" panose="02040503050406030204" pitchFamily="18" charset="0"/>
              </a:rPr>
              <a:t>QKV</a:t>
            </a:r>
            <a:r>
              <a:rPr lang="zh-CN" altLang="en-US">
                <a:latin typeface="Cambria Math" panose="02040503050406030204" pitchFamily="18" charset="0"/>
                <a:cs typeface="Cambria Math" panose="02040503050406030204" pitchFamily="18" charset="0"/>
              </a:rPr>
              <a:t>，利用</a:t>
            </a:r>
            <a:r>
              <a:rPr lang="en-US" altLang="zh-CN">
                <a:latin typeface="Cambria Math" panose="02040503050406030204" pitchFamily="18" charset="0"/>
                <a:cs typeface="Cambria Math" panose="02040503050406030204" pitchFamily="18" charset="0"/>
              </a:rPr>
              <a:t>QKV</a:t>
            </a:r>
            <a:r>
              <a:rPr lang="zh-CN" altLang="en-US">
                <a:latin typeface="Cambria Math" panose="02040503050406030204" pitchFamily="18" charset="0"/>
                <a:cs typeface="Cambria Math" panose="02040503050406030204" pitchFamily="18" charset="0"/>
              </a:rPr>
              <a:t>计算自注意力，如公式</a:t>
            </a:r>
            <a:r>
              <a:rPr lang="en-US" altLang="zh-CN">
                <a:latin typeface="Cambria Math" panose="02040503050406030204" pitchFamily="18" charset="0"/>
                <a:cs typeface="Cambria Math" panose="02040503050406030204" pitchFamily="18" charset="0"/>
              </a:rPr>
              <a:t>1</a:t>
            </a:r>
            <a:r>
              <a:rPr lang="zh-CN" altLang="en-US">
                <a:latin typeface="Cambria Math" panose="02040503050406030204" pitchFamily="18" charset="0"/>
                <a:cs typeface="Cambria Math" panose="02040503050406030204" pitchFamily="18" charset="0"/>
              </a:rPr>
              <a:t>所示。然后将注意力输入到一个全连接层中，来决定这个智能体是否成为组长，根据他后文的内容，这个全连接层是一个二分类器，输出结果为</a:t>
            </a:r>
            <a:r>
              <a:rPr lang="en-US" altLang="zh-CN">
                <a:latin typeface="Cambria Math" panose="02040503050406030204" pitchFamily="18" charset="0"/>
                <a:cs typeface="Cambria Math" panose="02040503050406030204" pitchFamily="18" charset="0"/>
              </a:rPr>
              <a:t>1</a:t>
            </a:r>
            <a:r>
              <a:rPr lang="zh-CN" altLang="en-US">
                <a:latin typeface="Cambria Math" panose="02040503050406030204" pitchFamily="18" charset="0"/>
                <a:cs typeface="Cambria Math" panose="02040503050406030204" pitchFamily="18" charset="0"/>
              </a:rPr>
              <a:t>或者</a:t>
            </a:r>
            <a:r>
              <a:rPr lang="en-US" altLang="zh-CN">
                <a:latin typeface="Cambria Math" panose="02040503050406030204" pitchFamily="18" charset="0"/>
                <a:cs typeface="Cambria Math" panose="02040503050406030204" pitchFamily="18" charset="0"/>
              </a:rPr>
              <a:t>0</a:t>
            </a:r>
            <a:r>
              <a:rPr lang="zh-CN" altLang="en-US">
                <a:latin typeface="Cambria Math" panose="02040503050406030204" pitchFamily="18" charset="0"/>
                <a:cs typeface="Cambria Math" panose="02040503050406030204" pitchFamily="18" charset="0"/>
              </a:rPr>
              <a:t>，</a:t>
            </a:r>
            <a:r>
              <a:rPr lang="en-US" altLang="zh-CN">
                <a:latin typeface="Cambria Math" panose="02040503050406030204" pitchFamily="18" charset="0"/>
                <a:cs typeface="Cambria Math" panose="02040503050406030204" pitchFamily="18" charset="0"/>
              </a:rPr>
              <a:t>1</a:t>
            </a:r>
            <a:r>
              <a:rPr lang="zh-CN" altLang="en-US">
                <a:latin typeface="Cambria Math" panose="02040503050406030204" pitchFamily="18" charset="0"/>
                <a:cs typeface="Cambria Math" panose="02040503050406030204" pitchFamily="18" charset="0"/>
              </a:rPr>
              <a:t>的话成为组长，</a:t>
            </a:r>
            <a:r>
              <a:rPr lang="en-US" altLang="zh-CN">
                <a:latin typeface="Cambria Math" panose="02040503050406030204" pitchFamily="18" charset="0"/>
                <a:cs typeface="Cambria Math" panose="02040503050406030204" pitchFamily="18" charset="0"/>
              </a:rPr>
              <a:t>0</a:t>
            </a:r>
            <a:r>
              <a:rPr lang="zh-CN" altLang="en-US">
                <a:latin typeface="Cambria Math" panose="02040503050406030204" pitchFamily="18" charset="0"/>
                <a:cs typeface="Cambria Math" panose="02040503050406030204" pitchFamily="18" charset="0"/>
              </a:rPr>
              <a:t>的话就是</a:t>
            </a:r>
            <a:r>
              <a:rPr lang="zh-CN" altLang="en-US">
                <a:latin typeface="Cambria Math" panose="02040503050406030204" pitchFamily="18" charset="0"/>
                <a:cs typeface="Cambria Math" panose="02040503050406030204" pitchFamily="18" charset="0"/>
              </a:rPr>
              <a:t>不成为。</a:t>
            </a:r>
            <a:endParaRPr lang="zh-CN" altLang="en-US">
              <a:latin typeface="Cambria Math" panose="02040503050406030204" pitchFamily="18" charset="0"/>
              <a:cs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a:latin typeface="Cambria Math" panose="02040503050406030204" pitchFamily="18" charset="0"/>
              <a:cs typeface="Cambria Math" panose="02040503050406030204" pitchFamily="18" charset="0"/>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第二部分是通信网络，本质上是一个双向</a:t>
            </a:r>
            <a:r>
              <a:rPr lang="en-US" altLang="zh-CN" sz="1600" kern="1200" dirty="0">
                <a:solidFill>
                  <a:schemeClr val="tx1"/>
                </a:solidFill>
                <a:effectLst/>
                <a:latin typeface="微软雅黑" panose="020B0503020204020204" charset="-122"/>
                <a:ea typeface="微软雅黑" panose="020B0503020204020204" charset="-122"/>
                <a:cs typeface="+mn-cs"/>
              </a:rPr>
              <a:t>LSTM</a:t>
            </a:r>
            <a:r>
              <a:rPr lang="zh-CN" altLang="en-US" sz="1600" kern="1200" dirty="0">
                <a:solidFill>
                  <a:schemeClr val="tx1"/>
                </a:solidFill>
                <a:effectLst/>
                <a:latin typeface="微软雅黑" panose="020B0503020204020204" charset="-122"/>
                <a:ea typeface="微软雅黑" panose="020B0503020204020204" charset="-122"/>
                <a:cs typeface="+mn-cs"/>
              </a:rPr>
              <a:t>。假设这个组有</a:t>
            </a:r>
            <a:r>
              <a:rPr lang="en-US" altLang="zh-CN" sz="1600" kern="1200" dirty="0">
                <a:solidFill>
                  <a:schemeClr val="tx1"/>
                </a:solidFill>
                <a:effectLst/>
                <a:latin typeface="微软雅黑" panose="020B0503020204020204" charset="-122"/>
                <a:ea typeface="微软雅黑" panose="020B0503020204020204" charset="-122"/>
                <a:cs typeface="+mn-cs"/>
              </a:rPr>
              <a:t>N</a:t>
            </a:r>
            <a:r>
              <a:rPr lang="zh-CN" altLang="en-US" sz="1600" kern="1200" dirty="0">
                <a:solidFill>
                  <a:schemeClr val="tx1"/>
                </a:solidFill>
                <a:effectLst/>
                <a:latin typeface="微软雅黑" panose="020B0503020204020204" charset="-122"/>
                <a:ea typeface="微软雅黑" panose="020B0503020204020204" charset="-122"/>
                <a:cs typeface="+mn-cs"/>
              </a:rPr>
              <a:t>个智能体，那么这个通信网络就会将这</a:t>
            </a:r>
            <a:r>
              <a:rPr lang="en-US" altLang="zh-CN" sz="1600" kern="1200" dirty="0">
                <a:solidFill>
                  <a:schemeClr val="tx1"/>
                </a:solidFill>
                <a:effectLst/>
                <a:latin typeface="微软雅黑" panose="020B0503020204020204" charset="-122"/>
                <a:ea typeface="微软雅黑" panose="020B0503020204020204" charset="-122"/>
                <a:cs typeface="+mn-cs"/>
              </a:rPr>
              <a:t>N</a:t>
            </a:r>
            <a:r>
              <a:rPr lang="zh-CN" altLang="en-US" sz="1600" kern="1200" dirty="0">
                <a:solidFill>
                  <a:schemeClr val="tx1"/>
                </a:solidFill>
                <a:effectLst/>
                <a:latin typeface="微软雅黑" panose="020B0503020204020204" charset="-122"/>
                <a:ea typeface="微软雅黑" panose="020B0503020204020204" charset="-122"/>
                <a:cs typeface="+mn-cs"/>
              </a:rPr>
              <a:t>个智能体的观测信息依次输入到这个共享的双向</a:t>
            </a:r>
            <a:r>
              <a:rPr lang="en-US" altLang="zh-CN" sz="1600" kern="1200" dirty="0">
                <a:solidFill>
                  <a:schemeClr val="tx1"/>
                </a:solidFill>
                <a:effectLst/>
                <a:latin typeface="微软雅黑" panose="020B0503020204020204" charset="-122"/>
                <a:ea typeface="微软雅黑" panose="020B0503020204020204" charset="-122"/>
                <a:cs typeface="+mn-cs"/>
              </a:rPr>
              <a:t>LSTM</a:t>
            </a:r>
            <a:r>
              <a:rPr lang="zh-CN" altLang="en-US" sz="1600" kern="1200" dirty="0">
                <a:solidFill>
                  <a:schemeClr val="tx1"/>
                </a:solidFill>
                <a:effectLst/>
                <a:latin typeface="微软雅黑" panose="020B0503020204020204" charset="-122"/>
                <a:ea typeface="微软雅黑" panose="020B0503020204020204" charset="-122"/>
                <a:cs typeface="+mn-cs"/>
              </a:rPr>
              <a:t>网络进行编码，得到的通信向量输入到智能体的局部</a:t>
            </a:r>
            <a:r>
              <a:rPr lang="en-US" altLang="zh-CN" sz="1600" kern="1200" dirty="0">
                <a:solidFill>
                  <a:schemeClr val="tx1"/>
                </a:solidFill>
                <a:effectLst/>
                <a:latin typeface="微软雅黑" panose="020B0503020204020204" charset="-122"/>
                <a:ea typeface="微软雅黑" panose="020B0503020204020204" charset="-122"/>
                <a:cs typeface="+mn-cs"/>
              </a:rPr>
              <a:t>Q</a:t>
            </a:r>
            <a:r>
              <a:rPr lang="zh-CN" altLang="en-US" sz="1600" kern="1200" dirty="0">
                <a:solidFill>
                  <a:schemeClr val="tx1"/>
                </a:solidFill>
                <a:effectLst/>
                <a:latin typeface="微软雅黑" panose="020B0503020204020204" charset="-122"/>
                <a:ea typeface="微软雅黑" panose="020B0503020204020204" charset="-122"/>
                <a:cs typeface="+mn-cs"/>
              </a:rPr>
              <a:t>网络</a:t>
            </a:r>
            <a:r>
              <a:rPr lang="zh-CN" altLang="en-US" sz="1600" kern="1200" dirty="0">
                <a:solidFill>
                  <a:schemeClr val="tx1"/>
                </a:solidFill>
                <a:effectLst/>
                <a:latin typeface="微软雅黑" panose="020B0503020204020204" charset="-122"/>
                <a:ea typeface="微软雅黑" panose="020B0503020204020204" charset="-122"/>
                <a:cs typeface="+mn-cs"/>
              </a:rPr>
              <a:t>中。</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此外，这篇文章还明确了一个点，就是每个组是依次输入到通信网络中的，也就是说假设一个智能体分别在</a:t>
            </a:r>
            <a:r>
              <a:rPr lang="en-US" altLang="zh-CN" sz="1600" kern="1200" dirty="0">
                <a:solidFill>
                  <a:schemeClr val="tx1"/>
                </a:solidFill>
                <a:effectLst/>
                <a:latin typeface="微软雅黑" panose="020B0503020204020204" charset="-122"/>
                <a:ea typeface="微软雅黑" panose="020B0503020204020204" charset="-122"/>
                <a:cs typeface="+mn-cs"/>
              </a:rPr>
              <a:t>P</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Q</a:t>
            </a:r>
            <a:r>
              <a:rPr lang="zh-CN" altLang="en-US" sz="1600" kern="1200" dirty="0">
                <a:solidFill>
                  <a:schemeClr val="tx1"/>
                </a:solidFill>
                <a:effectLst/>
                <a:latin typeface="微软雅黑" panose="020B0503020204020204" charset="-122"/>
                <a:ea typeface="微软雅黑" panose="020B0503020204020204" charset="-122"/>
                <a:cs typeface="+mn-cs"/>
              </a:rPr>
              <a:t>两个组内，组别</a:t>
            </a:r>
            <a:r>
              <a:rPr lang="en-US" altLang="zh-CN" sz="1600" kern="1200" dirty="0">
                <a:solidFill>
                  <a:schemeClr val="tx1"/>
                </a:solidFill>
                <a:effectLst/>
                <a:latin typeface="微软雅黑" panose="020B0503020204020204" charset="-122"/>
                <a:ea typeface="微软雅黑" panose="020B0503020204020204" charset="-122"/>
                <a:cs typeface="+mn-cs"/>
              </a:rPr>
              <a:t>Q</a:t>
            </a:r>
            <a:r>
              <a:rPr lang="zh-CN" altLang="en-US" sz="1600" kern="1200" dirty="0">
                <a:solidFill>
                  <a:schemeClr val="tx1"/>
                </a:solidFill>
                <a:effectLst/>
                <a:latin typeface="微软雅黑" panose="020B0503020204020204" charset="-122"/>
                <a:ea typeface="微软雅黑" panose="020B0503020204020204" charset="-122"/>
                <a:cs typeface="+mn-cs"/>
              </a:rPr>
              <a:t>的编号靠后，那么这个智能体的观测在组别</a:t>
            </a:r>
            <a:r>
              <a:rPr lang="en-US" altLang="zh-CN" sz="1600" kern="1200" dirty="0">
                <a:solidFill>
                  <a:schemeClr val="tx1"/>
                </a:solidFill>
                <a:effectLst/>
                <a:latin typeface="微软雅黑" panose="020B0503020204020204" charset="-122"/>
                <a:ea typeface="微软雅黑" panose="020B0503020204020204" charset="-122"/>
                <a:cs typeface="+mn-cs"/>
              </a:rPr>
              <a:t>P</a:t>
            </a:r>
            <a:r>
              <a:rPr lang="zh-CN" altLang="en-US" sz="1600" kern="1200" dirty="0">
                <a:solidFill>
                  <a:schemeClr val="tx1"/>
                </a:solidFill>
                <a:effectLst/>
                <a:latin typeface="微软雅黑" panose="020B0503020204020204" charset="-122"/>
                <a:ea typeface="微软雅黑" panose="020B0503020204020204" charset="-122"/>
                <a:cs typeface="+mn-cs"/>
              </a:rPr>
              <a:t>经过编码一次之后，在组别</a:t>
            </a:r>
            <a:r>
              <a:rPr lang="en-US" altLang="zh-CN" sz="1600" kern="1200" dirty="0">
                <a:solidFill>
                  <a:schemeClr val="tx1"/>
                </a:solidFill>
                <a:effectLst/>
                <a:latin typeface="微软雅黑" panose="020B0503020204020204" charset="-122"/>
                <a:ea typeface="微软雅黑" panose="020B0503020204020204" charset="-122"/>
                <a:cs typeface="+mn-cs"/>
              </a:rPr>
              <a:t>Q</a:t>
            </a:r>
            <a:r>
              <a:rPr lang="zh-CN" altLang="en-US" sz="1600" kern="1200" dirty="0">
                <a:solidFill>
                  <a:schemeClr val="tx1"/>
                </a:solidFill>
                <a:effectLst/>
                <a:latin typeface="微软雅黑" panose="020B0503020204020204" charset="-122"/>
                <a:ea typeface="微软雅黑" panose="020B0503020204020204" charset="-122"/>
                <a:cs typeface="+mn-cs"/>
              </a:rPr>
              <a:t>中还会经历一次编码，如公式</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所示。</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然后介绍这篇文章的第二个创新点，叫做组内集中训练分散执行。这个很好理解，也就是说，他不再全局计算一个联合</a:t>
            </a:r>
            <a:r>
              <a:rPr lang="en-US" altLang="zh-CN" sz="1600" kern="1200" dirty="0">
                <a:solidFill>
                  <a:schemeClr val="tx1"/>
                </a:solidFill>
                <a:effectLst/>
                <a:latin typeface="微软雅黑" panose="020B0503020204020204" charset="-122"/>
                <a:ea typeface="微软雅黑" panose="020B0503020204020204" charset="-122"/>
                <a:cs typeface="+mn-cs"/>
              </a:rPr>
              <a:t>Q</a:t>
            </a:r>
            <a:r>
              <a:rPr lang="zh-CN" altLang="en-US" sz="1600" kern="1200" dirty="0">
                <a:solidFill>
                  <a:schemeClr val="tx1"/>
                </a:solidFill>
                <a:effectLst/>
                <a:latin typeface="微软雅黑" panose="020B0503020204020204" charset="-122"/>
                <a:ea typeface="微软雅黑" panose="020B0503020204020204" charset="-122"/>
                <a:cs typeface="+mn-cs"/>
              </a:rPr>
              <a:t>值，而是每个组内计算一个联合</a:t>
            </a:r>
            <a:r>
              <a:rPr lang="en-US" altLang="zh-CN" sz="1600" kern="1200" dirty="0">
                <a:solidFill>
                  <a:schemeClr val="tx1"/>
                </a:solidFill>
                <a:effectLst/>
                <a:latin typeface="微软雅黑" panose="020B0503020204020204" charset="-122"/>
                <a:ea typeface="微软雅黑" panose="020B0503020204020204" charset="-122"/>
                <a:cs typeface="+mn-cs"/>
              </a:rPr>
              <a:t>Q</a:t>
            </a:r>
            <a:r>
              <a:rPr lang="zh-CN" altLang="en-US" sz="1600" kern="1200" dirty="0">
                <a:solidFill>
                  <a:schemeClr val="tx1"/>
                </a:solidFill>
                <a:effectLst/>
                <a:latin typeface="微软雅黑" panose="020B0503020204020204" charset="-122"/>
                <a:ea typeface="微软雅黑" panose="020B0503020204020204" charset="-122"/>
                <a:cs typeface="+mn-cs"/>
              </a:rPr>
              <a:t>值，分散执行还和普通的</a:t>
            </a:r>
            <a:r>
              <a:rPr lang="en-US" altLang="zh-CN" sz="1600" kern="1200" dirty="0">
                <a:solidFill>
                  <a:schemeClr val="tx1"/>
                </a:solidFill>
                <a:effectLst/>
                <a:latin typeface="微软雅黑" panose="020B0503020204020204" charset="-122"/>
                <a:ea typeface="微软雅黑" panose="020B0503020204020204" charset="-122"/>
                <a:cs typeface="+mn-cs"/>
              </a:rPr>
              <a:t>QMIX</a:t>
            </a:r>
            <a:r>
              <a:rPr lang="zh-CN" altLang="en-US" sz="1600" kern="1200" dirty="0">
                <a:solidFill>
                  <a:schemeClr val="tx1"/>
                </a:solidFill>
                <a:effectLst/>
                <a:latin typeface="微软雅黑" panose="020B0503020204020204" charset="-122"/>
                <a:ea typeface="微软雅黑" panose="020B0503020204020204" charset="-122"/>
                <a:cs typeface="+mn-cs"/>
              </a:rPr>
              <a:t>一样。</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这里文章给出了注意力网络的训练方式，首先利用公式</a:t>
            </a:r>
            <a:r>
              <a:rPr lang="en-US" altLang="zh-CN" sz="1600" kern="1200" dirty="0">
                <a:solidFill>
                  <a:schemeClr val="tx1"/>
                </a:solidFill>
                <a:effectLst/>
                <a:latin typeface="微软雅黑" panose="020B0503020204020204" charset="-122"/>
                <a:ea typeface="微软雅黑" panose="020B0503020204020204" charset="-122"/>
                <a:cs typeface="+mn-cs"/>
              </a:rPr>
              <a:t>4</a:t>
            </a:r>
            <a:r>
              <a:rPr lang="zh-CN" altLang="en-US" sz="1600" kern="1200" dirty="0">
                <a:solidFill>
                  <a:schemeClr val="tx1"/>
                </a:solidFill>
                <a:effectLst/>
                <a:latin typeface="微软雅黑" panose="020B0503020204020204" charset="-122"/>
                <a:ea typeface="微软雅黑" panose="020B0503020204020204" charset="-122"/>
                <a:cs typeface="+mn-cs"/>
              </a:rPr>
              <a:t>来计算每个组内的个体</a:t>
            </a:r>
            <a:r>
              <a:rPr lang="en-US" altLang="zh-CN" sz="1600" kern="1200" dirty="0">
                <a:solidFill>
                  <a:schemeClr val="tx1"/>
                </a:solidFill>
                <a:effectLst/>
                <a:latin typeface="微软雅黑" panose="020B0503020204020204" charset="-122"/>
                <a:ea typeface="微软雅黑" panose="020B0503020204020204" charset="-122"/>
                <a:cs typeface="+mn-cs"/>
              </a:rPr>
              <a:t>Q</a:t>
            </a:r>
            <a:r>
              <a:rPr lang="zh-CN" altLang="en-US" sz="1600" kern="1200" dirty="0">
                <a:solidFill>
                  <a:schemeClr val="tx1"/>
                </a:solidFill>
                <a:effectLst/>
                <a:latin typeface="微软雅黑" panose="020B0503020204020204" charset="-122"/>
                <a:ea typeface="微软雅黑" panose="020B0503020204020204" charset="-122"/>
                <a:cs typeface="+mn-cs"/>
              </a:rPr>
              <a:t>值差异。然后公式</a:t>
            </a:r>
            <a:r>
              <a:rPr lang="en-US" altLang="zh-CN" sz="1600" kern="1200" dirty="0">
                <a:solidFill>
                  <a:schemeClr val="tx1"/>
                </a:solidFill>
                <a:effectLst/>
                <a:latin typeface="微软雅黑" panose="020B0503020204020204" charset="-122"/>
                <a:ea typeface="微软雅黑" panose="020B0503020204020204" charset="-122"/>
                <a:cs typeface="+mn-cs"/>
              </a:rPr>
              <a:t>5</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6</a:t>
            </a:r>
            <a:r>
              <a:rPr lang="zh-CN" altLang="en-US" sz="1600" kern="1200" dirty="0">
                <a:solidFill>
                  <a:schemeClr val="tx1"/>
                </a:solidFill>
                <a:effectLst/>
                <a:latin typeface="微软雅黑" panose="020B0503020204020204" charset="-122"/>
                <a:ea typeface="微软雅黑" panose="020B0503020204020204" charset="-122"/>
                <a:cs typeface="+mn-cs"/>
              </a:rPr>
              <a:t>是代表分类结果，我前面已经说了，注意力网络最后要将注意力系数输入到一个线性层中进行分类，</a:t>
            </a:r>
            <a:r>
              <a:rPr lang="en-US" altLang="zh-CN" sz="1600" kern="1200" dirty="0">
                <a:solidFill>
                  <a:schemeClr val="tx1"/>
                </a:solidFill>
                <a:effectLst/>
                <a:latin typeface="微软雅黑" panose="020B0503020204020204" charset="-122"/>
                <a:ea typeface="微软雅黑" panose="020B0503020204020204" charset="-122"/>
                <a:cs typeface="+mn-cs"/>
              </a:rPr>
              <a:t>y=1</a:t>
            </a:r>
            <a:r>
              <a:rPr lang="zh-CN" altLang="en-US" sz="1600" kern="1200" dirty="0">
                <a:solidFill>
                  <a:schemeClr val="tx1"/>
                </a:solidFill>
                <a:effectLst/>
                <a:latin typeface="微软雅黑" panose="020B0503020204020204" charset="-122"/>
                <a:ea typeface="微软雅黑" panose="020B0503020204020204" charset="-122"/>
                <a:cs typeface="+mn-cs"/>
              </a:rPr>
              <a:t>代表组长，</a:t>
            </a:r>
            <a:r>
              <a:rPr lang="en-US" altLang="zh-CN" sz="1600" kern="1200" dirty="0">
                <a:solidFill>
                  <a:schemeClr val="tx1"/>
                </a:solidFill>
                <a:effectLst/>
                <a:latin typeface="微软雅黑" panose="020B0503020204020204" charset="-122"/>
                <a:ea typeface="微软雅黑" panose="020B0503020204020204" charset="-122"/>
                <a:cs typeface="+mn-cs"/>
              </a:rPr>
              <a:t>0</a:t>
            </a:r>
            <a:r>
              <a:rPr lang="zh-CN" altLang="en-US" sz="1600" kern="1200" dirty="0">
                <a:solidFill>
                  <a:schemeClr val="tx1"/>
                </a:solidFill>
                <a:effectLst/>
                <a:latin typeface="微软雅黑" panose="020B0503020204020204" charset="-122"/>
                <a:ea typeface="微软雅黑" panose="020B0503020204020204" charset="-122"/>
                <a:cs typeface="+mn-cs"/>
              </a:rPr>
              <a:t>则不是。公式</a:t>
            </a:r>
            <a:r>
              <a:rPr lang="en-US" altLang="zh-CN" sz="1600" kern="1200" dirty="0">
                <a:solidFill>
                  <a:schemeClr val="tx1"/>
                </a:solidFill>
                <a:effectLst/>
                <a:latin typeface="微软雅黑" panose="020B0503020204020204" charset="-122"/>
                <a:ea typeface="微软雅黑" panose="020B0503020204020204" charset="-122"/>
                <a:cs typeface="+mn-cs"/>
              </a:rPr>
              <a:t>7</a:t>
            </a:r>
            <a:r>
              <a:rPr lang="zh-CN" altLang="en-US" sz="1600" kern="1200" dirty="0">
                <a:solidFill>
                  <a:schemeClr val="tx1"/>
                </a:solidFill>
                <a:effectLst/>
                <a:latin typeface="微软雅黑" panose="020B0503020204020204" charset="-122"/>
                <a:ea typeface="微软雅黑" panose="020B0503020204020204" charset="-122"/>
                <a:cs typeface="+mn-cs"/>
              </a:rPr>
              <a:t>就是将分类结果转化为</a:t>
            </a:r>
            <a:r>
              <a:rPr lang="en-US" altLang="zh-CN" sz="1600" kern="1200" dirty="0">
                <a:solidFill>
                  <a:schemeClr val="tx1"/>
                </a:solidFill>
                <a:effectLst/>
                <a:latin typeface="微软雅黑" panose="020B0503020204020204" charset="-122"/>
                <a:ea typeface="微软雅黑" panose="020B0503020204020204" charset="-122"/>
                <a:cs typeface="+mn-cs"/>
              </a:rPr>
              <a:t>01</a:t>
            </a:r>
            <a:r>
              <a:rPr lang="zh-CN" altLang="en-US" sz="1600" kern="1200" dirty="0">
                <a:solidFill>
                  <a:schemeClr val="tx1"/>
                </a:solidFill>
                <a:effectLst/>
                <a:latin typeface="微软雅黑" panose="020B0503020204020204" charset="-122"/>
                <a:ea typeface="微软雅黑" panose="020B0503020204020204" charset="-122"/>
                <a:cs typeface="+mn-cs"/>
              </a:rPr>
              <a:t>分布，也就是伯努利分布，公式</a:t>
            </a:r>
            <a:r>
              <a:rPr lang="en-US" altLang="zh-CN" sz="1600" kern="1200" dirty="0">
                <a:solidFill>
                  <a:schemeClr val="tx1"/>
                </a:solidFill>
                <a:effectLst/>
                <a:latin typeface="微软雅黑" panose="020B0503020204020204" charset="-122"/>
                <a:ea typeface="微软雅黑" panose="020B0503020204020204" charset="-122"/>
                <a:cs typeface="+mn-cs"/>
              </a:rPr>
              <a:t>8</a:t>
            </a:r>
            <a:r>
              <a:rPr lang="zh-CN" altLang="en-US" sz="1600" kern="1200" dirty="0">
                <a:solidFill>
                  <a:schemeClr val="tx1"/>
                </a:solidFill>
                <a:effectLst/>
                <a:latin typeface="微软雅黑" panose="020B0503020204020204" charset="-122"/>
                <a:ea typeface="微软雅黑" panose="020B0503020204020204" charset="-122"/>
                <a:cs typeface="+mn-cs"/>
              </a:rPr>
              <a:t>引入对数，公式</a:t>
            </a:r>
            <a:r>
              <a:rPr lang="en-US" altLang="zh-CN" sz="1600" kern="1200" dirty="0">
                <a:solidFill>
                  <a:schemeClr val="tx1"/>
                </a:solidFill>
                <a:effectLst/>
                <a:latin typeface="微软雅黑" panose="020B0503020204020204" charset="-122"/>
                <a:ea typeface="微软雅黑" panose="020B0503020204020204" charset="-122"/>
                <a:cs typeface="+mn-cs"/>
              </a:rPr>
              <a:t>9</a:t>
            </a:r>
            <a:r>
              <a:rPr lang="zh-CN" altLang="en-US" sz="1600" kern="1200" dirty="0">
                <a:solidFill>
                  <a:schemeClr val="tx1"/>
                </a:solidFill>
                <a:effectLst/>
                <a:latin typeface="微软雅黑" panose="020B0503020204020204" charset="-122"/>
                <a:ea typeface="微软雅黑" panose="020B0503020204020204" charset="-122"/>
                <a:cs typeface="+mn-cs"/>
              </a:rPr>
              <a:t>就是将</a:t>
            </a:r>
            <a:r>
              <a:rPr lang="en-US" altLang="zh-CN" sz="1600" kern="1200" dirty="0">
                <a:solidFill>
                  <a:schemeClr val="tx1"/>
                </a:solidFill>
                <a:effectLst/>
                <a:latin typeface="微软雅黑" panose="020B0503020204020204" charset="-122"/>
                <a:ea typeface="微软雅黑" panose="020B0503020204020204" charset="-122"/>
                <a:cs typeface="+mn-cs"/>
              </a:rPr>
              <a:t>Q</a:t>
            </a:r>
            <a:r>
              <a:rPr lang="zh-CN" altLang="en-US" sz="1600" kern="1200" dirty="0">
                <a:solidFill>
                  <a:schemeClr val="tx1"/>
                </a:solidFill>
                <a:effectLst/>
                <a:latin typeface="微软雅黑" panose="020B0503020204020204" charset="-122"/>
                <a:ea typeface="微软雅黑" panose="020B0503020204020204" charset="-122"/>
                <a:cs typeface="+mn-cs"/>
              </a:rPr>
              <a:t>值差异代入到公式</a:t>
            </a:r>
            <a:r>
              <a:rPr lang="en-US" altLang="zh-CN" sz="1600" kern="1200" dirty="0">
                <a:solidFill>
                  <a:schemeClr val="tx1"/>
                </a:solidFill>
                <a:effectLst/>
                <a:latin typeface="微软雅黑" panose="020B0503020204020204" charset="-122"/>
                <a:ea typeface="微软雅黑" panose="020B0503020204020204" charset="-122"/>
                <a:cs typeface="+mn-cs"/>
              </a:rPr>
              <a:t>8</a:t>
            </a:r>
            <a:r>
              <a:rPr lang="zh-CN" altLang="en-US" sz="1600" kern="1200" dirty="0">
                <a:solidFill>
                  <a:schemeClr val="tx1"/>
                </a:solidFill>
                <a:effectLst/>
                <a:latin typeface="微软雅黑" panose="020B0503020204020204" charset="-122"/>
                <a:ea typeface="微软雅黑" panose="020B0503020204020204" charset="-122"/>
                <a:cs typeface="+mn-cs"/>
              </a:rPr>
              <a:t>中，获取注意力网络的损失函数。智能体网络的损失函数和</a:t>
            </a:r>
            <a:r>
              <a:rPr lang="en-US" altLang="zh-CN" sz="1600" kern="1200" dirty="0">
                <a:solidFill>
                  <a:schemeClr val="tx1"/>
                </a:solidFill>
                <a:effectLst/>
                <a:latin typeface="微软雅黑" panose="020B0503020204020204" charset="-122"/>
                <a:ea typeface="微软雅黑" panose="020B0503020204020204" charset="-122"/>
                <a:cs typeface="+mn-cs"/>
              </a:rPr>
              <a:t>QMIX</a:t>
            </a:r>
            <a:r>
              <a:rPr lang="zh-CN" altLang="en-US" sz="1600" kern="1200" dirty="0">
                <a:solidFill>
                  <a:schemeClr val="tx1"/>
                </a:solidFill>
                <a:effectLst/>
                <a:latin typeface="微软雅黑" panose="020B0503020204020204" charset="-122"/>
                <a:ea typeface="微软雅黑" panose="020B0503020204020204" charset="-122"/>
                <a:cs typeface="+mn-cs"/>
              </a:rPr>
              <a:t>的损失函数保持一致，这里</a:t>
            </a:r>
            <a:r>
              <a:rPr lang="zh-CN" altLang="en-US" sz="1600" kern="1200" dirty="0">
                <a:solidFill>
                  <a:schemeClr val="tx1"/>
                </a:solidFill>
                <a:effectLst/>
                <a:latin typeface="微软雅黑" panose="020B0503020204020204" charset="-122"/>
                <a:ea typeface="微软雅黑" panose="020B0503020204020204" charset="-122"/>
                <a:cs typeface="+mn-cs"/>
              </a:rPr>
              <a:t>就不列出来了。</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最后是结论，这篇文章说它们提出的架构可以减少集中训练的成本，并且能够适应智能体数量变化的</a:t>
            </a:r>
            <a:r>
              <a:rPr lang="zh-CN" altLang="en-US" sz="1600" kern="1200" dirty="0">
                <a:solidFill>
                  <a:schemeClr val="tx1"/>
                </a:solidFill>
                <a:effectLst/>
                <a:latin typeface="微软雅黑" panose="020B0503020204020204" charset="-122"/>
                <a:ea typeface="微软雅黑" panose="020B0503020204020204" charset="-122"/>
                <a:cs typeface="+mn-cs"/>
              </a:rPr>
              <a:t>场景。</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在这篇文章中，每个组内智能体的数量是个固定的参数，作者希望在以后的工作中，每个智能体可以根据自己的状态建立不同成员数的</a:t>
            </a:r>
            <a:r>
              <a:rPr lang="zh-CN" altLang="en-US" sz="1600" kern="1200" dirty="0">
                <a:solidFill>
                  <a:schemeClr val="tx1"/>
                </a:solidFill>
                <a:effectLst/>
                <a:latin typeface="微软雅黑" panose="020B0503020204020204" charset="-122"/>
                <a:ea typeface="微软雅黑" panose="020B0503020204020204" charset="-122"/>
                <a:cs typeface="+mn-cs"/>
              </a:rPr>
              <a:t>通信组。</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用于协同自适应巡航控制具有高效通信的去中心化多智能体强化学习</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问题描述，研究现状，方法设计，实验结果，未来工作</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问题描述，研究现状，方法设计，实验结果，未来工作</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l"/>
            <a:r>
              <a:rPr lang="zh-CN" altLang="en-US" sz="1600" kern="1200" dirty="0">
                <a:solidFill>
                  <a:schemeClr val="tx1"/>
                </a:solidFill>
                <a:effectLst/>
                <a:latin typeface="微软雅黑" panose="020B0503020204020204" charset="-122"/>
                <a:ea typeface="微软雅黑" panose="020B0503020204020204" charset="-122"/>
                <a:cs typeface="+mn-cs"/>
              </a:rPr>
              <a:t>这篇文章针对的问题是现有的多智能体强化学习方法使用集中式训练和分散式执行，这种方式不仅需要集中式通信机制，还需要密集的交互，这种要求在很多真实世界的场景中很难</a:t>
            </a:r>
            <a:r>
              <a:rPr lang="zh-CN" altLang="en-US" sz="1600" kern="1200" dirty="0">
                <a:solidFill>
                  <a:schemeClr val="tx1"/>
                </a:solidFill>
                <a:effectLst/>
                <a:latin typeface="微软雅黑" panose="020B0503020204020204" charset="-122"/>
                <a:ea typeface="微软雅黑" panose="020B0503020204020204" charset="-122"/>
                <a:cs typeface="+mn-cs"/>
              </a:rPr>
              <a:t>实现。</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l"/>
            <a:r>
              <a:rPr lang="zh-CN" altLang="en-US" sz="1600" kern="1200" dirty="0">
                <a:solidFill>
                  <a:schemeClr val="tx1"/>
                </a:solidFill>
                <a:effectLst/>
                <a:latin typeface="微软雅黑" panose="020B0503020204020204" charset="-122"/>
                <a:ea typeface="微软雅黑" panose="020B0503020204020204" charset="-122"/>
                <a:cs typeface="+mn-cs"/>
              </a:rPr>
              <a:t>为此，这篇文章提出了一个完全分散的多智能体强化学习框架，以提高学习效率和可扩展性。此外，这篇文章还提出了一种基于量化的通信方法，该方法采用随机取整的方法对每一条通信信息进行量化，只传输量化后非</a:t>
            </a:r>
            <a:r>
              <a:rPr lang="en-US" altLang="zh-CN" sz="1600" kern="1200" dirty="0">
                <a:solidFill>
                  <a:schemeClr val="tx1"/>
                </a:solidFill>
                <a:effectLst/>
                <a:latin typeface="微软雅黑" panose="020B0503020204020204" charset="-122"/>
                <a:ea typeface="微软雅黑" panose="020B0503020204020204" charset="-122"/>
                <a:cs typeface="+mn-cs"/>
              </a:rPr>
              <a:t>0</a:t>
            </a:r>
            <a:r>
              <a:rPr lang="zh-CN" altLang="en-US" sz="1600" kern="1200" dirty="0">
                <a:solidFill>
                  <a:schemeClr val="tx1"/>
                </a:solidFill>
                <a:effectLst/>
                <a:latin typeface="微软雅黑" panose="020B0503020204020204" charset="-122"/>
                <a:ea typeface="微软雅黑" panose="020B0503020204020204" charset="-122"/>
                <a:cs typeface="+mn-cs"/>
              </a:rPr>
              <a:t>的</a:t>
            </a:r>
            <a:r>
              <a:rPr lang="zh-CN" altLang="en-US" sz="1600" kern="1200" dirty="0">
                <a:solidFill>
                  <a:schemeClr val="tx1"/>
                </a:solidFill>
                <a:effectLst/>
                <a:latin typeface="微软雅黑" panose="020B0503020204020204" charset="-122"/>
                <a:ea typeface="微软雅黑" panose="020B0503020204020204" charset="-122"/>
                <a:cs typeface="+mn-cs"/>
              </a:rPr>
              <a:t>信息，从而在不显著降低控制性能的情况下减少通信开销。</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b="0" i="0" dirty="0">
                <a:solidFill>
                  <a:srgbClr val="000000"/>
                </a:solidFill>
                <a:effectLst/>
                <a:latin typeface="微软雅黑" panose="020B0503020204020204" charset="-122"/>
                <a:ea typeface="微软雅黑" panose="020B0503020204020204" charset="-122"/>
              </a:rPr>
              <a:t>这篇文章是讲应用的，毕竟我不做什么自适应巡航控制，我就直接讲这篇文章的算法设计部分，前面的一些问题建模我就省略</a:t>
            </a:r>
            <a:r>
              <a:rPr lang="zh-CN" b="0" i="0" dirty="0">
                <a:solidFill>
                  <a:srgbClr val="000000"/>
                </a:solidFill>
                <a:effectLst/>
                <a:latin typeface="微软雅黑" panose="020B0503020204020204" charset="-122"/>
                <a:ea typeface="微软雅黑" panose="020B0503020204020204" charset="-122"/>
              </a:rPr>
              <a:t>了。</a:t>
            </a:r>
            <a:endParaRPr lang="zh-CN" b="0" i="0" dirty="0">
              <a:solidFill>
                <a:srgbClr val="000000"/>
              </a:solidFill>
              <a:effectLst/>
              <a:latin typeface="微软雅黑" panose="020B0503020204020204" charset="-122"/>
              <a:ea typeface="微软雅黑" panose="020B0503020204020204" charset="-122"/>
            </a:endParaRPr>
          </a:p>
          <a:p>
            <a:pPr algn="just"/>
            <a:r>
              <a:rPr lang="zh-CN" b="0" i="0" dirty="0">
                <a:solidFill>
                  <a:srgbClr val="000000"/>
                </a:solidFill>
                <a:effectLst/>
                <a:latin typeface="微软雅黑" panose="020B0503020204020204" charset="-122"/>
                <a:ea typeface="微软雅黑" panose="020B0503020204020204" charset="-122"/>
              </a:rPr>
              <a:t>首先介绍这篇论文提出的完全去中心化的多智能体强化学习框架，公式</a:t>
            </a:r>
            <a:r>
              <a:rPr lang="en-US" altLang="zh-CN" b="0" i="0" dirty="0">
                <a:solidFill>
                  <a:srgbClr val="000000"/>
                </a:solidFill>
                <a:effectLst/>
                <a:latin typeface="微软雅黑" panose="020B0503020204020204" charset="-122"/>
                <a:ea typeface="微软雅黑" panose="020B0503020204020204" charset="-122"/>
              </a:rPr>
              <a:t>7</a:t>
            </a:r>
            <a:r>
              <a:rPr lang="zh-CN" altLang="en-US" b="0" i="0" dirty="0">
                <a:solidFill>
                  <a:srgbClr val="000000"/>
                </a:solidFill>
                <a:effectLst/>
                <a:latin typeface="微软雅黑" panose="020B0503020204020204" charset="-122"/>
                <a:ea typeface="微软雅黑" panose="020B0503020204020204" charset="-122"/>
              </a:rPr>
              <a:t>是</a:t>
            </a:r>
            <a:r>
              <a:rPr lang="en-US" altLang="zh-CN" b="0" i="0" dirty="0">
                <a:solidFill>
                  <a:srgbClr val="000000"/>
                </a:solidFill>
                <a:effectLst/>
                <a:latin typeface="微软雅黑" panose="020B0503020204020204" charset="-122"/>
                <a:ea typeface="微软雅黑" panose="020B0503020204020204" charset="-122"/>
              </a:rPr>
              <a:t>actor</a:t>
            </a:r>
            <a:r>
              <a:rPr lang="zh-CN" altLang="en-US" b="0" i="0" dirty="0">
                <a:solidFill>
                  <a:srgbClr val="000000"/>
                </a:solidFill>
                <a:effectLst/>
                <a:latin typeface="微软雅黑" panose="020B0503020204020204" charset="-122"/>
                <a:ea typeface="微软雅黑" panose="020B0503020204020204" charset="-122"/>
              </a:rPr>
              <a:t>网络的损失函数，也就是经典的策略损失，公式</a:t>
            </a:r>
            <a:r>
              <a:rPr lang="en-US" altLang="zh-CN" b="0" i="0" dirty="0">
                <a:solidFill>
                  <a:srgbClr val="000000"/>
                </a:solidFill>
                <a:effectLst/>
                <a:latin typeface="微软雅黑" panose="020B0503020204020204" charset="-122"/>
                <a:ea typeface="微软雅黑" panose="020B0503020204020204" charset="-122"/>
              </a:rPr>
              <a:t>8</a:t>
            </a:r>
            <a:r>
              <a:rPr lang="zh-CN" altLang="en-US" b="0" i="0" dirty="0">
                <a:solidFill>
                  <a:srgbClr val="000000"/>
                </a:solidFill>
                <a:effectLst/>
                <a:latin typeface="微软雅黑" panose="020B0503020204020204" charset="-122"/>
                <a:ea typeface="微软雅黑" panose="020B0503020204020204" charset="-122"/>
              </a:rPr>
              <a:t>是</a:t>
            </a:r>
            <a:r>
              <a:rPr lang="en-US" altLang="zh-CN" b="0" i="0" dirty="0">
                <a:solidFill>
                  <a:srgbClr val="000000"/>
                </a:solidFill>
                <a:effectLst/>
                <a:latin typeface="微软雅黑" panose="020B0503020204020204" charset="-122"/>
                <a:ea typeface="微软雅黑" panose="020B0503020204020204" charset="-122"/>
              </a:rPr>
              <a:t>critic</a:t>
            </a:r>
            <a:r>
              <a:rPr lang="zh-CN" altLang="en-US" b="0" i="0" dirty="0">
                <a:solidFill>
                  <a:srgbClr val="000000"/>
                </a:solidFill>
                <a:effectLst/>
                <a:latin typeface="微软雅黑" panose="020B0503020204020204" charset="-122"/>
                <a:ea typeface="微软雅黑" panose="020B0503020204020204" charset="-122"/>
              </a:rPr>
              <a:t>网络的损失函数，也是经典的值函数损失框架。到此为止，这篇论文提出的方法就是对每个智能体用一个</a:t>
            </a:r>
            <a:r>
              <a:rPr lang="en-US" altLang="zh-CN" b="0" i="0" dirty="0">
                <a:solidFill>
                  <a:srgbClr val="000000"/>
                </a:solidFill>
                <a:effectLst/>
                <a:latin typeface="微软雅黑" panose="020B0503020204020204" charset="-122"/>
                <a:ea typeface="微软雅黑" panose="020B0503020204020204" charset="-122"/>
              </a:rPr>
              <a:t>actor-critic</a:t>
            </a:r>
            <a:r>
              <a:rPr lang="zh-CN" altLang="en-US" b="0" i="0" dirty="0">
                <a:solidFill>
                  <a:srgbClr val="000000"/>
                </a:solidFill>
                <a:effectLst/>
                <a:latin typeface="微软雅黑" panose="020B0503020204020204" charset="-122"/>
                <a:ea typeface="微软雅黑" panose="020B0503020204020204" charset="-122"/>
              </a:rPr>
              <a:t>框架。</a:t>
            </a:r>
            <a:endParaRPr lang="zh-CN" altLang="en-US"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每个智能体共享奖励，就是奖励和的平均值。这里，这篇文章提出了一个很有意思的点，也就是它的通信不像其他几篇文章那样共享观测信息，这篇文章对</a:t>
            </a:r>
            <a:r>
              <a:rPr lang="en-US" altLang="zh-CN" b="0" i="0" dirty="0">
                <a:solidFill>
                  <a:srgbClr val="000000"/>
                </a:solidFill>
                <a:effectLst/>
                <a:latin typeface="微软雅黑" panose="020B0503020204020204" charset="-122"/>
                <a:ea typeface="微软雅黑" panose="020B0503020204020204" charset="-122"/>
              </a:rPr>
              <a:t>critic</a:t>
            </a:r>
            <a:r>
              <a:rPr lang="zh-CN" altLang="en-US" b="0" i="0" dirty="0">
                <a:solidFill>
                  <a:srgbClr val="000000"/>
                </a:solidFill>
                <a:effectLst/>
                <a:latin typeface="微软雅黑" panose="020B0503020204020204" charset="-122"/>
                <a:ea typeface="微软雅黑" panose="020B0503020204020204" charset="-122"/>
              </a:rPr>
              <a:t>网路进行操作，它共享值函数信息。他把</a:t>
            </a:r>
            <a:r>
              <a:rPr lang="en-US" altLang="zh-CN" b="0" i="0" dirty="0">
                <a:solidFill>
                  <a:srgbClr val="000000"/>
                </a:solidFill>
                <a:effectLst/>
                <a:latin typeface="微软雅黑" panose="020B0503020204020204" charset="-122"/>
                <a:ea typeface="微软雅黑" panose="020B0503020204020204" charset="-122"/>
              </a:rPr>
              <a:t>critic</a:t>
            </a:r>
            <a:r>
              <a:rPr lang="zh-CN" altLang="en-US" b="0" i="0" dirty="0">
                <a:solidFill>
                  <a:srgbClr val="000000"/>
                </a:solidFill>
                <a:effectLst/>
                <a:latin typeface="微软雅黑" panose="020B0503020204020204" charset="-122"/>
                <a:ea typeface="微软雅黑" panose="020B0503020204020204" charset="-122"/>
              </a:rPr>
              <a:t>网络的输出也就是值函数表示为</a:t>
            </a:r>
            <a:r>
              <a:rPr lang="en-US" altLang="zh-CN" b="0" i="0" dirty="0">
                <a:solidFill>
                  <a:srgbClr val="000000"/>
                </a:solidFill>
                <a:effectLst/>
                <a:latin typeface="微软雅黑" panose="020B0503020204020204" charset="-122"/>
                <a:ea typeface="微软雅黑" panose="020B0503020204020204" charset="-122"/>
              </a:rPr>
              <a:t>x</a:t>
            </a:r>
            <a:r>
              <a:rPr lang="zh-CN" altLang="en-US" b="0" i="0" dirty="0">
                <a:solidFill>
                  <a:srgbClr val="000000"/>
                </a:solidFill>
                <a:effectLst/>
                <a:latin typeface="微软雅黑" panose="020B0503020204020204" charset="-122"/>
                <a:ea typeface="微软雅黑" panose="020B0503020204020204" charset="-122"/>
              </a:rPr>
              <a:t>，利用邻域内信息共享的思想，对邻域内所有值函数求均值。在共享值函数的基础上，这篇文章提出了公式</a:t>
            </a:r>
            <a:r>
              <a:rPr lang="en-US" altLang="zh-CN" b="0" i="0" dirty="0">
                <a:solidFill>
                  <a:srgbClr val="000000"/>
                </a:solidFill>
                <a:effectLst/>
                <a:latin typeface="微软雅黑" panose="020B0503020204020204" charset="-122"/>
                <a:ea typeface="微软雅黑" panose="020B0503020204020204" charset="-122"/>
              </a:rPr>
              <a:t>9</a:t>
            </a:r>
            <a:r>
              <a:rPr lang="zh-CN" altLang="en-US" b="0" i="0" dirty="0">
                <a:solidFill>
                  <a:srgbClr val="000000"/>
                </a:solidFill>
                <a:effectLst/>
                <a:latin typeface="微软雅黑" panose="020B0503020204020204" charset="-122"/>
                <a:ea typeface="微软雅黑" panose="020B0503020204020204" charset="-122"/>
              </a:rPr>
              <a:t>，值函数加权共享。值函数共享与普通的观测共享最大的区别是，值函数共享是发生在训练过程中的，而观测共享是发生在执行过程中的，因此，你可以看到公式</a:t>
            </a:r>
            <a:r>
              <a:rPr lang="en-US" altLang="zh-CN" b="0" i="0" dirty="0">
                <a:solidFill>
                  <a:srgbClr val="000000"/>
                </a:solidFill>
                <a:effectLst/>
                <a:latin typeface="微软雅黑" panose="020B0503020204020204" charset="-122"/>
                <a:ea typeface="微软雅黑" panose="020B0503020204020204" charset="-122"/>
              </a:rPr>
              <a:t>9</a:t>
            </a:r>
            <a:r>
              <a:rPr lang="zh-CN" altLang="en-US" b="0" i="0" dirty="0">
                <a:solidFill>
                  <a:srgbClr val="000000"/>
                </a:solidFill>
                <a:effectLst/>
                <a:latin typeface="微软雅黑" panose="020B0503020204020204" charset="-122"/>
                <a:ea typeface="微软雅黑" panose="020B0503020204020204" charset="-122"/>
              </a:rPr>
              <a:t>中并没有时间</a:t>
            </a:r>
            <a:r>
              <a:rPr lang="en-US" altLang="zh-CN" b="0" i="0" dirty="0">
                <a:solidFill>
                  <a:srgbClr val="000000"/>
                </a:solidFill>
                <a:effectLst/>
                <a:latin typeface="微软雅黑" panose="020B0503020204020204" charset="-122"/>
                <a:ea typeface="微软雅黑" panose="020B0503020204020204" charset="-122"/>
              </a:rPr>
              <a:t>t</a:t>
            </a:r>
            <a:r>
              <a:rPr lang="zh-CN" altLang="en-US" b="0" i="0" dirty="0">
                <a:solidFill>
                  <a:srgbClr val="000000"/>
                </a:solidFill>
                <a:effectLst/>
                <a:latin typeface="微软雅黑" panose="020B0503020204020204" charset="-122"/>
                <a:ea typeface="微软雅黑" panose="020B0503020204020204" charset="-122"/>
              </a:rPr>
              <a:t>的概念，而是换成了训练的</a:t>
            </a:r>
            <a:r>
              <a:rPr lang="en-US" altLang="zh-CN" b="0" i="0" dirty="0">
                <a:solidFill>
                  <a:srgbClr val="000000"/>
                </a:solidFill>
                <a:effectLst/>
                <a:latin typeface="微软雅黑" panose="020B0503020204020204" charset="-122"/>
                <a:ea typeface="微软雅黑" panose="020B0503020204020204" charset="-122"/>
              </a:rPr>
              <a:t>step k</a:t>
            </a:r>
            <a:r>
              <a:rPr lang="zh-CN" altLang="en-US" b="0" i="0" dirty="0">
                <a:solidFill>
                  <a:srgbClr val="000000"/>
                </a:solidFill>
                <a:effectLst/>
                <a:latin typeface="微软雅黑" panose="020B0503020204020204" charset="-122"/>
                <a:ea typeface="微软雅黑" panose="020B0503020204020204" charset="-122"/>
              </a:rPr>
              <a:t>。第</a:t>
            </a:r>
            <a:r>
              <a:rPr lang="en-US" altLang="zh-CN" b="0" i="0" dirty="0">
                <a:solidFill>
                  <a:srgbClr val="000000"/>
                </a:solidFill>
                <a:effectLst/>
                <a:latin typeface="微软雅黑" panose="020B0503020204020204" charset="-122"/>
                <a:ea typeface="微软雅黑" panose="020B0503020204020204" charset="-122"/>
              </a:rPr>
              <a:t>k+1</a:t>
            </a:r>
            <a:r>
              <a:rPr lang="zh-CN" altLang="en-US" b="0" i="0" dirty="0">
                <a:solidFill>
                  <a:srgbClr val="000000"/>
                </a:solidFill>
                <a:effectLst/>
                <a:latin typeface="微软雅黑" panose="020B0503020204020204" charset="-122"/>
                <a:ea typeface="微软雅黑" panose="020B0503020204020204" charset="-122"/>
              </a:rPr>
              <a:t>次迭代的值函数是由</a:t>
            </a:r>
            <a:r>
              <a:rPr lang="en-US" altLang="zh-CN" b="0" i="0" dirty="0">
                <a:solidFill>
                  <a:srgbClr val="000000"/>
                </a:solidFill>
                <a:effectLst/>
                <a:latin typeface="微软雅黑" panose="020B0503020204020204" charset="-122"/>
                <a:ea typeface="微软雅黑" panose="020B0503020204020204" charset="-122"/>
              </a:rPr>
              <a:t>k</a:t>
            </a:r>
            <a:r>
              <a:rPr lang="zh-CN" altLang="en-US" b="0" i="0" dirty="0">
                <a:solidFill>
                  <a:srgbClr val="000000"/>
                </a:solidFill>
                <a:effectLst/>
                <a:latin typeface="微软雅黑" panose="020B0503020204020204" charset="-122"/>
                <a:ea typeface="微软雅黑" panose="020B0503020204020204" charset="-122"/>
              </a:rPr>
              <a:t>次迭代的值函数以及邻域内其他智能体的值函数构成。</a:t>
            </a:r>
            <a:r>
              <a:rPr lang="en-US" altLang="zh-CN" b="0" i="0" dirty="0">
                <a:solidFill>
                  <a:srgbClr val="000000"/>
                </a:solidFill>
                <a:effectLst/>
                <a:latin typeface="微软雅黑" panose="020B0503020204020204" charset="-122"/>
                <a:ea typeface="微软雅黑" panose="020B0503020204020204" charset="-122"/>
              </a:rPr>
              <a:t>w</a:t>
            </a:r>
            <a:r>
              <a:rPr lang="zh-CN" altLang="en-US" b="0" i="0" dirty="0">
                <a:solidFill>
                  <a:srgbClr val="000000"/>
                </a:solidFill>
                <a:effectLst/>
                <a:latin typeface="微软雅黑" panose="020B0503020204020204" charset="-122"/>
                <a:ea typeface="微软雅黑" panose="020B0503020204020204" charset="-122"/>
              </a:rPr>
              <a:t>代表代数图论中的邻接矩阵，类似于布尔通信逻辑，如果智能体</a:t>
            </a:r>
            <a:r>
              <a:rPr lang="en-US" altLang="zh-CN" b="0" i="0" dirty="0">
                <a:solidFill>
                  <a:srgbClr val="000000"/>
                </a:solidFill>
                <a:effectLst/>
                <a:latin typeface="微软雅黑" panose="020B0503020204020204" charset="-122"/>
                <a:ea typeface="微软雅黑" panose="020B0503020204020204" charset="-122"/>
              </a:rPr>
              <a:t>i</a:t>
            </a:r>
            <a:r>
              <a:rPr lang="zh-CN" altLang="en-US" b="0" i="0" dirty="0">
                <a:solidFill>
                  <a:srgbClr val="000000"/>
                </a:solidFill>
                <a:effectLst/>
                <a:latin typeface="微软雅黑" panose="020B0503020204020204" charset="-122"/>
                <a:ea typeface="微软雅黑" panose="020B0503020204020204" charset="-122"/>
              </a:rPr>
              <a:t>和</a:t>
            </a:r>
            <a:r>
              <a:rPr lang="en-US" altLang="zh-CN" b="0" i="0" dirty="0">
                <a:solidFill>
                  <a:srgbClr val="000000"/>
                </a:solidFill>
                <a:effectLst/>
                <a:latin typeface="微软雅黑" panose="020B0503020204020204" charset="-122"/>
                <a:ea typeface="微软雅黑" panose="020B0503020204020204" charset="-122"/>
              </a:rPr>
              <a:t>j</a:t>
            </a:r>
            <a:r>
              <a:rPr lang="zh-CN" altLang="en-US" b="0" i="0" dirty="0">
                <a:solidFill>
                  <a:srgbClr val="000000"/>
                </a:solidFill>
                <a:effectLst/>
                <a:latin typeface="微软雅黑" panose="020B0503020204020204" charset="-122"/>
                <a:ea typeface="微软雅黑" panose="020B0503020204020204" charset="-122"/>
              </a:rPr>
              <a:t>之间存在通信通道，即存在一条边，那么矩阵</a:t>
            </a:r>
            <a:r>
              <a:rPr lang="en-US" altLang="zh-CN" b="0" i="0" dirty="0">
                <a:solidFill>
                  <a:srgbClr val="000000"/>
                </a:solidFill>
                <a:effectLst/>
                <a:latin typeface="微软雅黑" panose="020B0503020204020204" charset="-122"/>
                <a:ea typeface="微软雅黑" panose="020B0503020204020204" charset="-122"/>
              </a:rPr>
              <a:t>w</a:t>
            </a:r>
            <a:r>
              <a:rPr lang="zh-CN" altLang="en-US" b="0" i="0" dirty="0">
                <a:solidFill>
                  <a:srgbClr val="000000"/>
                </a:solidFill>
                <a:effectLst/>
                <a:latin typeface="微软雅黑" panose="020B0503020204020204" charset="-122"/>
                <a:ea typeface="微软雅黑" panose="020B0503020204020204" charset="-122"/>
              </a:rPr>
              <a:t>中相应位置为</a:t>
            </a:r>
            <a:r>
              <a:rPr lang="en-US" altLang="zh-CN" b="0" i="0" dirty="0">
                <a:solidFill>
                  <a:srgbClr val="000000"/>
                </a:solidFill>
                <a:effectLst/>
                <a:latin typeface="微软雅黑" panose="020B0503020204020204" charset="-122"/>
                <a:ea typeface="微软雅黑" panose="020B0503020204020204" charset="-122"/>
              </a:rPr>
              <a:t>1</a:t>
            </a:r>
            <a:r>
              <a:rPr lang="zh-CN" altLang="en-US" b="0" i="0" dirty="0">
                <a:solidFill>
                  <a:srgbClr val="000000"/>
                </a:solidFill>
                <a:effectLst/>
                <a:latin typeface="微软雅黑" panose="020B0503020204020204" charset="-122"/>
                <a:ea typeface="微软雅黑" panose="020B0503020204020204" charset="-122"/>
              </a:rPr>
              <a:t>，反之为</a:t>
            </a:r>
            <a:r>
              <a:rPr lang="en-US" altLang="zh-CN" b="0" i="0" dirty="0">
                <a:solidFill>
                  <a:srgbClr val="000000"/>
                </a:solidFill>
                <a:effectLst/>
                <a:latin typeface="微软雅黑" panose="020B0503020204020204" charset="-122"/>
                <a:ea typeface="微软雅黑" panose="020B0503020204020204" charset="-122"/>
              </a:rPr>
              <a:t>0</a:t>
            </a:r>
            <a:r>
              <a:rPr lang="zh-CN"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g</a:t>
            </a:r>
            <a:r>
              <a:rPr lang="zh-CN" altLang="en-US" b="0" i="0" dirty="0">
                <a:solidFill>
                  <a:srgbClr val="000000"/>
                </a:solidFill>
                <a:effectLst/>
                <a:latin typeface="微软雅黑" panose="020B0503020204020204" charset="-122"/>
                <a:ea typeface="微软雅黑" panose="020B0503020204020204" charset="-122"/>
              </a:rPr>
              <a:t>代表</a:t>
            </a:r>
            <a:r>
              <a:rPr lang="zh-CN" altLang="en-US" b="0" i="0" dirty="0">
                <a:solidFill>
                  <a:srgbClr val="000000"/>
                </a:solidFill>
                <a:effectLst/>
                <a:latin typeface="微软雅黑" panose="020B0503020204020204" charset="-122"/>
                <a:ea typeface="微软雅黑" panose="020B0503020204020204" charset="-122"/>
              </a:rPr>
              <a:t>梯度。</a:t>
            </a:r>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dirty="0"/>
              <a:t>讲完了这篇问题提出的完全去中心化框架，接下来讲他在这个框架下做的基于量化的通信</a:t>
            </a:r>
            <a:r>
              <a:rPr lang="zh-CN" altLang="en-US" dirty="0"/>
              <a:t>协议</a:t>
            </a:r>
            <a:endParaRPr lang="zh-CN" altLang="en-US" dirty="0"/>
          </a:p>
          <a:p>
            <a:pPr algn="just"/>
            <a:r>
              <a:rPr lang="zh-CN" altLang="en-US" dirty="0"/>
              <a:t>这篇文章用</a:t>
            </a:r>
            <a:r>
              <a:rPr lang="en-US" altLang="zh-CN" dirty="0"/>
              <a:t>Q(x)</a:t>
            </a:r>
            <a:r>
              <a:rPr lang="zh-CN" altLang="en-US" dirty="0"/>
              <a:t>表示对值函数</a:t>
            </a:r>
            <a:r>
              <a:rPr lang="en-US" altLang="zh-CN" dirty="0"/>
              <a:t>x</a:t>
            </a:r>
            <a:r>
              <a:rPr lang="zh-CN" altLang="en-US" dirty="0"/>
              <a:t>进行量化操作的函数。量化结果是一组参数向量，表示为小</a:t>
            </a:r>
            <a:r>
              <a:rPr lang="en-US" altLang="zh-CN" dirty="0"/>
              <a:t>q</a:t>
            </a:r>
            <a:r>
              <a:rPr lang="zh-CN" altLang="en-US" dirty="0"/>
              <a:t>。量化操作如公式</a:t>
            </a:r>
            <a:r>
              <a:rPr lang="en-US" altLang="zh-CN" dirty="0"/>
              <a:t>10</a:t>
            </a:r>
            <a:r>
              <a:rPr lang="zh-CN" altLang="en-US" dirty="0"/>
              <a:t>所示。其中</a:t>
            </a:r>
            <a:r>
              <a:rPr lang="en-US" altLang="zh-CN" dirty="0"/>
              <a:t>r</a:t>
            </a:r>
            <a:r>
              <a:rPr lang="zh-CN" altLang="en-US" dirty="0"/>
              <a:t>这里说是一个不小于</a:t>
            </a:r>
            <a:r>
              <a:rPr lang="en-US" altLang="zh-CN" dirty="0"/>
              <a:t>x</a:t>
            </a:r>
            <a:r>
              <a:rPr lang="zh-CN" altLang="en-US" dirty="0"/>
              <a:t>的无穷范数的实数，我读完整篇文章后，感觉</a:t>
            </a:r>
            <a:r>
              <a:rPr lang="en-US" altLang="zh-CN" dirty="0"/>
              <a:t>r</a:t>
            </a:r>
            <a:r>
              <a:rPr lang="zh-CN" altLang="en-US" dirty="0"/>
              <a:t>的取值就是</a:t>
            </a:r>
            <a:r>
              <a:rPr lang="en-US" altLang="zh-CN" dirty="0"/>
              <a:t>x</a:t>
            </a:r>
            <a:r>
              <a:rPr lang="zh-CN" altLang="en-US" dirty="0"/>
              <a:t>的无穷范数，也就是向量</a:t>
            </a:r>
            <a:r>
              <a:rPr lang="en-US" altLang="zh-CN" dirty="0"/>
              <a:t>x</a:t>
            </a:r>
            <a:r>
              <a:rPr lang="zh-CN" altLang="en-US" dirty="0"/>
              <a:t>中最大的数字。</a:t>
            </a:r>
            <a:r>
              <a:rPr lang="en-US" altLang="zh-CN" dirty="0"/>
              <a:t>sign</a:t>
            </a:r>
            <a:r>
              <a:rPr lang="zh-CN" altLang="en-US" dirty="0"/>
              <a:t>函数用来提取</a:t>
            </a:r>
            <a:r>
              <a:rPr lang="en-US" altLang="zh-CN" dirty="0"/>
              <a:t>x</a:t>
            </a:r>
            <a:r>
              <a:rPr lang="zh-CN" altLang="en-US" dirty="0"/>
              <a:t>的符号，</a:t>
            </a:r>
            <a:r>
              <a:rPr lang="en-US" altLang="zh-CN" dirty="0"/>
              <a:t>b</a:t>
            </a:r>
            <a:r>
              <a:rPr lang="zh-CN" altLang="en-US" dirty="0"/>
              <a:t>是从集合</a:t>
            </a:r>
            <a:r>
              <a:rPr lang="en-US" altLang="zh-CN" dirty="0"/>
              <a:t>{0, 1/n, 2/n,...1}</a:t>
            </a:r>
            <a:r>
              <a:rPr lang="zh-CN" altLang="en-US" dirty="0"/>
              <a:t>集合中采样的一个实数，</a:t>
            </a:r>
            <a:r>
              <a:rPr lang="en-US" altLang="zh-CN" dirty="0"/>
              <a:t>n</a:t>
            </a:r>
            <a:r>
              <a:rPr lang="zh-CN" altLang="en-US" dirty="0"/>
              <a:t>是量化的分辨率，是个</a:t>
            </a:r>
            <a:r>
              <a:rPr lang="zh-CN" altLang="en-US" dirty="0"/>
              <a:t>超参数。</a:t>
            </a:r>
            <a:r>
              <a:rPr lang="en-US" altLang="zh-CN" dirty="0"/>
              <a:t>m</a:t>
            </a:r>
            <a:r>
              <a:rPr lang="zh-CN" altLang="en-US" dirty="0"/>
              <a:t>是一个大于等于</a:t>
            </a:r>
            <a:r>
              <a:rPr lang="en-US" altLang="zh-CN" dirty="0"/>
              <a:t>0</a:t>
            </a:r>
            <a:r>
              <a:rPr lang="zh-CN" altLang="en-US" dirty="0"/>
              <a:t>小于等于</a:t>
            </a:r>
            <a:r>
              <a:rPr lang="en-US" altLang="zh-CN" dirty="0"/>
              <a:t>n-1</a:t>
            </a:r>
            <a:r>
              <a:rPr lang="zh-CN" altLang="en-US" dirty="0"/>
              <a:t>的一个随机整数，也就是前面摘要里提到的随机取整操作。通过上述操作，</a:t>
            </a:r>
            <a:r>
              <a:rPr lang="en-US" altLang="zh-CN" dirty="0"/>
              <a:t>Q</a:t>
            </a:r>
            <a:r>
              <a:rPr lang="zh-CN" altLang="en-US" dirty="0"/>
              <a:t>函数讲</a:t>
            </a:r>
            <a:r>
              <a:rPr lang="en-US" altLang="zh-CN" dirty="0"/>
              <a:t>x</a:t>
            </a:r>
            <a:r>
              <a:rPr lang="zh-CN" altLang="en-US" dirty="0"/>
              <a:t>的绝对值限制在</a:t>
            </a:r>
            <a:r>
              <a:rPr lang="en-US" altLang="zh-CN" dirty="0"/>
              <a:t>mr/n</a:t>
            </a:r>
            <a:r>
              <a:rPr lang="zh-CN" altLang="en-US" dirty="0"/>
              <a:t>到</a:t>
            </a:r>
            <a:r>
              <a:rPr lang="en-US" altLang="zh-CN" dirty="0"/>
              <a:t>(m+1)r/n</a:t>
            </a:r>
            <a:r>
              <a:rPr lang="zh-CN" altLang="en-US" dirty="0"/>
              <a:t>之间，如图</a:t>
            </a:r>
            <a:r>
              <a:rPr lang="en-US" altLang="zh-CN" dirty="0"/>
              <a:t>3</a:t>
            </a:r>
            <a:r>
              <a:rPr lang="zh-CN" altLang="en-US" dirty="0"/>
              <a:t>所示。请注意，这里是个闭区间，也就是说两端的值是可以取到的，当然，这篇论文只能使</a:t>
            </a:r>
            <a:r>
              <a:rPr lang="en-US" altLang="zh-CN" dirty="0"/>
              <a:t>x</a:t>
            </a:r>
            <a:r>
              <a:rPr lang="zh-CN" altLang="en-US" dirty="0"/>
              <a:t>取两端的值，因为公式</a:t>
            </a:r>
            <a:r>
              <a:rPr lang="en-US" altLang="zh-CN" dirty="0"/>
              <a:t>11a</a:t>
            </a:r>
            <a:r>
              <a:rPr lang="zh-CN" altLang="en-US" dirty="0"/>
              <a:t>到</a:t>
            </a:r>
            <a:r>
              <a:rPr lang="en-US" altLang="zh-CN" dirty="0"/>
              <a:t>11c</a:t>
            </a:r>
            <a:r>
              <a:rPr lang="zh-CN" altLang="en-US" dirty="0"/>
              <a:t>表述了取两端值的概率和为</a:t>
            </a:r>
            <a:r>
              <a:rPr lang="en-US" altLang="zh-CN" dirty="0"/>
              <a:t>1</a:t>
            </a:r>
            <a:r>
              <a:rPr lang="zh-CN" altLang="en-US" dirty="0"/>
              <a:t>，而取中间值的概率为</a:t>
            </a:r>
            <a:r>
              <a:rPr lang="en-US" altLang="zh-CN" dirty="0"/>
              <a:t>0</a:t>
            </a:r>
            <a:r>
              <a:rPr lang="zh-CN" altLang="en-US" dirty="0"/>
              <a:t>，这样就完成了参数量化编码。公式</a:t>
            </a:r>
            <a:r>
              <a:rPr lang="en-US" altLang="zh-CN" dirty="0"/>
              <a:t>12a</a:t>
            </a:r>
            <a:r>
              <a:rPr lang="zh-CN" altLang="en-US" dirty="0"/>
              <a:t>和</a:t>
            </a:r>
            <a:r>
              <a:rPr lang="en-US" altLang="zh-CN" dirty="0"/>
              <a:t>12b</a:t>
            </a:r>
            <a:r>
              <a:rPr lang="zh-CN" altLang="en-US" dirty="0"/>
              <a:t>是对公式</a:t>
            </a:r>
            <a:r>
              <a:rPr lang="en-US" altLang="zh-CN" dirty="0"/>
              <a:t>11a</a:t>
            </a:r>
            <a:r>
              <a:rPr lang="zh-CN" altLang="en-US" dirty="0"/>
              <a:t>和</a:t>
            </a:r>
            <a:r>
              <a:rPr lang="en-US" altLang="zh-CN" dirty="0"/>
              <a:t>11b</a:t>
            </a:r>
            <a:r>
              <a:rPr lang="zh-CN" altLang="en-US" dirty="0"/>
              <a:t>的简化版本。最后利用右下角的公式来更新值函数的估计，这个公式就是在之前公式</a:t>
            </a:r>
            <a:r>
              <a:rPr lang="en-US" altLang="zh-CN" dirty="0"/>
              <a:t>9</a:t>
            </a:r>
            <a:r>
              <a:rPr lang="zh-CN" altLang="en-US" dirty="0"/>
              <a:t>里的邻域值函数估计共享的基础上添加了量化</a:t>
            </a:r>
            <a:r>
              <a:rPr lang="zh-CN" altLang="en-US" dirty="0"/>
              <a:t>操作。</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在星际争霸和谷歌足球中的实验</a:t>
            </a:r>
            <a:endParaRPr lang="en-US" altLang="zh-CN" b="0" i="0" dirty="0">
              <a:solidFill>
                <a:srgbClr val="000000"/>
              </a:solidFill>
              <a:effectLst/>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l"/>
            <a:r>
              <a:rPr lang="zh-CN" altLang="en-US" sz="1600" kern="1200" dirty="0">
                <a:solidFill>
                  <a:schemeClr val="tx1"/>
                </a:solidFill>
                <a:effectLst/>
                <a:latin typeface="微软雅黑" panose="020B0503020204020204" charset="-122"/>
                <a:ea typeface="微软雅黑" panose="020B0503020204020204" charset="-122"/>
                <a:cs typeface="+mn-cs"/>
              </a:rPr>
              <a:t>这篇论文提出的方法在训练和执行过程中消除了对集中控制器的需要，从而提高了系统的可扩展性和鲁棒性：此外，</a:t>
            </a:r>
            <a:r>
              <a:rPr lang="zh-CN" altLang="en-US" sz="1600" kern="1200" dirty="0">
                <a:solidFill>
                  <a:schemeClr val="tx1"/>
                </a:solidFill>
                <a:effectLst/>
                <a:latin typeface="微软雅黑" panose="020B0503020204020204" charset="-122"/>
                <a:ea typeface="微软雅黑" panose="020B0503020204020204" charset="-122"/>
                <a:cs typeface="+mn-cs"/>
              </a:rPr>
              <a:t>这篇论文引入了一种基于量化的通信协议，提高了代理之间的通信效率</a:t>
            </a:r>
            <a:r>
              <a:rPr lang="en-US" altLang="zh-CN"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l"/>
            <a:r>
              <a:rPr lang="zh-CN" altLang="en-US" sz="1600" kern="1200" dirty="0">
                <a:solidFill>
                  <a:schemeClr val="tx1"/>
                </a:solidFill>
                <a:effectLst/>
                <a:latin typeface="微软雅黑" panose="020B0503020204020204" charset="-122"/>
                <a:ea typeface="微软雅黑" panose="020B0503020204020204" charset="-122"/>
                <a:cs typeface="+mn-cs"/>
              </a:rPr>
              <a:t>未来的研究旨在探索</a:t>
            </a:r>
            <a:r>
              <a:rPr lang="en-US" altLang="zh-CN" sz="1600" kern="1200" dirty="0">
                <a:solidFill>
                  <a:schemeClr val="tx1"/>
                </a:solidFill>
                <a:effectLst/>
                <a:latin typeface="微软雅黑" panose="020B0503020204020204" charset="-122"/>
                <a:ea typeface="微软雅黑" panose="020B0503020204020204" charset="-122"/>
                <a:cs typeface="+mn-cs"/>
              </a:rPr>
              <a:t>MARL</a:t>
            </a:r>
            <a:r>
              <a:rPr lang="zh-CN" altLang="en-US" sz="1600" kern="1200" dirty="0">
                <a:solidFill>
                  <a:schemeClr val="tx1"/>
                </a:solidFill>
                <a:effectLst/>
                <a:latin typeface="微软雅黑" panose="020B0503020204020204" charset="-122"/>
                <a:ea typeface="微软雅黑" panose="020B0503020204020204" charset="-122"/>
                <a:cs typeface="+mn-cs"/>
              </a:rPr>
              <a:t>在面对潜在网络攻击和不确定性时的恢复</a:t>
            </a:r>
            <a:r>
              <a:rPr lang="zh-CN" altLang="en-US" sz="1600" kern="1200" dirty="0">
                <a:solidFill>
                  <a:schemeClr val="tx1"/>
                </a:solidFill>
                <a:effectLst/>
                <a:latin typeface="微软雅黑" panose="020B0503020204020204" charset="-122"/>
                <a:ea typeface="微软雅黑" panose="020B0503020204020204" charset="-122"/>
                <a:cs typeface="+mn-cs"/>
              </a:rPr>
              <a:t>能力。</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协同大规模多智能体强化学习的邻域变分信息流</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问题描述，研究现状，方法设计，实验结果，未来工作</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这篇文章针对的问题是：现有的通信机制的状态集成模块会导致其在大规模多智能体系统中产生巨大的通信网络。我对这句话的理解就是</a:t>
            </a:r>
            <a:r>
              <a:rPr lang="zh-CN" altLang="en-US" dirty="0">
                <a:sym typeface="+mn-ea"/>
              </a:rPr>
              <a:t>在训练大规模异构多智能体系统时，所建立的通信模块不能彼此共享参数，导致庞大的训练结构。</a:t>
            </a:r>
            <a:endParaRPr lang="zh-CN" altLang="en-US"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第二点</a:t>
            </a:r>
            <a:r>
              <a:rPr lang="zh-CN" altLang="en-US" dirty="0"/>
              <a:t>是还没有工作致力于将基于注意力的</a:t>
            </a:r>
            <a:r>
              <a:rPr lang="zh-CN" altLang="en-US" dirty="0"/>
              <a:t>循环模型引入多智能体通信。</a:t>
            </a:r>
            <a:endParaRPr lang="zh-CN" altLang="en-US"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这篇文章提出的方法叫双循环通信模型</a:t>
            </a:r>
            <a:r>
              <a:rPr lang="en-US" altLang="zh-CN" dirty="0"/>
              <a:t>2recom</a:t>
            </a:r>
            <a:r>
              <a:rPr lang="zh-CN" altLang="en-US" dirty="0"/>
              <a:t>，这种方法使多智能体能够处理不断变化的通信对象。具体来说，这篇文章提出了</a:t>
            </a:r>
            <a:r>
              <a:rPr lang="zh-CN" altLang="en-US" dirty="0">
                <a:sym typeface="+mn-ea"/>
              </a:rPr>
              <a:t>一种基于注意力的递归网络来进行通信，</a:t>
            </a:r>
            <a:r>
              <a:rPr lang="zh-CN" altLang="en-US" dirty="0"/>
              <a:t>从而减少通信信息对</a:t>
            </a:r>
            <a:r>
              <a:rPr lang="zh-CN" altLang="en-US" dirty="0"/>
              <a:t>智能体个体记忆的影响，保证通信质量。</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问题描述，研究现状，方法设计，实验结果，未来工作</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l"/>
            <a:r>
              <a:rPr lang="zh-CN" altLang="en-US" sz="1600" kern="1200" dirty="0">
                <a:solidFill>
                  <a:schemeClr val="tx1"/>
                </a:solidFill>
                <a:effectLst/>
                <a:latin typeface="微软雅黑" panose="020B0503020204020204" charset="-122"/>
                <a:ea typeface="微软雅黑" panose="020B0503020204020204" charset="-122"/>
                <a:cs typeface="+mn-cs"/>
              </a:rPr>
              <a:t>现有的方法在大规模多智能体系统中由于高信息冗余而存在局限性，并且它们往往忽略了由在线训练的通信协议引起的不稳定的训练过程。为此，这篇论文的作者提出了一种新的方法叫做</a:t>
            </a:r>
            <a:r>
              <a:rPr lang="zh-CN" altLang="en-US" sz="1600" kern="1200" dirty="0">
                <a:solidFill>
                  <a:schemeClr val="tx1"/>
                </a:solidFill>
                <a:effectLst/>
                <a:latin typeface="微软雅黑" panose="020B0503020204020204" charset="-122"/>
                <a:ea typeface="微软雅黑" panose="020B0503020204020204" charset="-122"/>
                <a:cs typeface="+mn-cs"/>
              </a:rPr>
              <a:t>邻域变分信息流（</a:t>
            </a:r>
            <a:r>
              <a:rPr lang="en-US" altLang="zh-CN" sz="1600" kern="1200" dirty="0">
                <a:solidFill>
                  <a:schemeClr val="tx1"/>
                </a:solidFill>
                <a:effectLst/>
                <a:latin typeface="微软雅黑" panose="020B0503020204020204" charset="-122"/>
                <a:ea typeface="微软雅黑" panose="020B0503020204020204" charset="-122"/>
                <a:cs typeface="+mn-cs"/>
              </a:rPr>
              <a:t>NVIF</a:t>
            </a:r>
            <a:r>
              <a:rPr lang="zh-CN" altLang="en-US" sz="1600" kern="1200" dirty="0">
                <a:solidFill>
                  <a:schemeClr val="tx1"/>
                </a:solidFill>
                <a:effectLst/>
                <a:latin typeface="微软雅黑" panose="020B0503020204020204" charset="-122"/>
                <a:ea typeface="微软雅黑" panose="020B0503020204020204" charset="-122"/>
                <a:cs typeface="+mn-cs"/>
              </a:rPr>
              <a:t>）方法，该方法通过向邻近智能体提供包含比现有方法更多信息的最大信息集（</a:t>
            </a:r>
            <a:r>
              <a:rPr lang="en-US" altLang="zh-CN" sz="1600" kern="1200" dirty="0">
                <a:solidFill>
                  <a:schemeClr val="tx1"/>
                </a:solidFill>
                <a:effectLst/>
                <a:latin typeface="微软雅黑" panose="020B0503020204020204" charset="-122"/>
                <a:ea typeface="微软雅黑" panose="020B0503020204020204" charset="-122"/>
                <a:cs typeface="+mn-cs"/>
              </a:rPr>
              <a:t>MIS</a:t>
            </a:r>
            <a:r>
              <a:rPr lang="zh-CN" altLang="en-US" sz="1600" kern="1200" dirty="0">
                <a:solidFill>
                  <a:schemeClr val="tx1"/>
                </a:solidFill>
                <a:effectLst/>
                <a:latin typeface="微软雅黑" panose="020B0503020204020204" charset="-122"/>
                <a:ea typeface="微软雅黑" panose="020B0503020204020204" charset="-122"/>
                <a:cs typeface="+mn-cs"/>
              </a:rPr>
              <a:t>）来增强邻近智能体之间的通信。</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600" kern="1200" dirty="0">
                <a:solidFill>
                  <a:schemeClr val="tx1"/>
                </a:solidFill>
                <a:effectLst/>
                <a:latin typeface="微软雅黑" panose="020B0503020204020204" charset="-122"/>
                <a:ea typeface="微软雅黑" panose="020B0503020204020204" charset="-122"/>
                <a:cs typeface="+mn-cs"/>
              </a:rPr>
              <a:t>这篇论文把智能体</a:t>
            </a:r>
            <a:r>
              <a:rPr lang="en-US" altLang="zh-CN" sz="1600" kern="1200" dirty="0">
                <a:solidFill>
                  <a:schemeClr val="tx1"/>
                </a:solidFill>
                <a:effectLst/>
                <a:latin typeface="微软雅黑" panose="020B0503020204020204" charset="-122"/>
                <a:ea typeface="微软雅黑" panose="020B0503020204020204" charset="-122"/>
                <a:cs typeface="+mn-cs"/>
              </a:rPr>
              <a:t>i</a:t>
            </a:r>
            <a:r>
              <a:rPr lang="zh-CN" altLang="en-US" sz="1600" kern="1200" dirty="0">
                <a:solidFill>
                  <a:schemeClr val="tx1"/>
                </a:solidFill>
                <a:effectLst/>
                <a:latin typeface="微软雅黑" panose="020B0503020204020204" charset="-122"/>
                <a:ea typeface="微软雅黑" panose="020B0503020204020204" charset="-122"/>
                <a:cs typeface="+mn-cs"/>
              </a:rPr>
              <a:t>从时间步</a:t>
            </a:r>
            <a:r>
              <a:rPr lang="en-US" altLang="zh-CN" sz="1600" kern="1200" dirty="0">
                <a:solidFill>
                  <a:schemeClr val="tx1"/>
                </a:solidFill>
                <a:effectLst/>
                <a:latin typeface="微软雅黑" panose="020B0503020204020204" charset="-122"/>
                <a:ea typeface="微软雅黑" panose="020B0503020204020204" charset="-122"/>
                <a:cs typeface="+mn-cs"/>
              </a:rPr>
              <a:t>0</a:t>
            </a:r>
            <a:r>
              <a:rPr lang="zh-CN" altLang="en-US" sz="1600" kern="1200" dirty="0">
                <a:solidFill>
                  <a:schemeClr val="tx1"/>
                </a:solidFill>
                <a:effectLst/>
                <a:latin typeface="微软雅黑" panose="020B0503020204020204" charset="-122"/>
                <a:ea typeface="微软雅黑" panose="020B0503020204020204" charset="-122"/>
                <a:cs typeface="+mn-cs"/>
              </a:rPr>
              <a:t>到时间步</a:t>
            </a:r>
            <a:r>
              <a:rPr lang="en-US" altLang="zh-CN" sz="1600" kern="1200" dirty="0">
                <a:solidFill>
                  <a:schemeClr val="tx1"/>
                </a:solidFill>
                <a:effectLst/>
                <a:latin typeface="微软雅黑" panose="020B0503020204020204" charset="-122"/>
                <a:ea typeface="微软雅黑" panose="020B0503020204020204" charset="-122"/>
                <a:cs typeface="+mn-cs"/>
              </a:rPr>
              <a:t>t</a:t>
            </a:r>
            <a:r>
              <a:rPr lang="zh-CN" altLang="en-US" sz="1600" kern="1200" dirty="0">
                <a:solidFill>
                  <a:schemeClr val="tx1"/>
                </a:solidFill>
                <a:effectLst/>
                <a:latin typeface="微软雅黑" panose="020B0503020204020204" charset="-122"/>
                <a:ea typeface="微软雅黑" panose="020B0503020204020204" charset="-122"/>
                <a:cs typeface="+mn-cs"/>
              </a:rPr>
              <a:t>能够接收到的信息做成了一个集合</a:t>
            </a:r>
            <a:r>
              <a:rPr lang="en-US" altLang="zh-CN" sz="1600" kern="1200" dirty="0">
                <a:solidFill>
                  <a:schemeClr val="tx1"/>
                </a:solidFill>
                <a:effectLst/>
                <a:latin typeface="微软雅黑" panose="020B0503020204020204" charset="-122"/>
                <a:ea typeface="微软雅黑" panose="020B0503020204020204" charset="-122"/>
                <a:cs typeface="+mn-cs"/>
              </a:rPr>
              <a:t>hit</a:t>
            </a:r>
            <a:r>
              <a:rPr lang="zh-CN" altLang="en-US" sz="1600" kern="1200" dirty="0">
                <a:solidFill>
                  <a:schemeClr val="tx1"/>
                </a:solidFill>
                <a:effectLst/>
                <a:latin typeface="微软雅黑" panose="020B0503020204020204" charset="-122"/>
                <a:ea typeface="微软雅黑" panose="020B0503020204020204" charset="-122"/>
                <a:cs typeface="+mn-cs"/>
              </a:rPr>
              <a:t>，也就是他说的最大信息集合</a:t>
            </a:r>
            <a:r>
              <a:rPr lang="en-US" altLang="zh-CN" sz="1600" kern="1200" dirty="0">
                <a:solidFill>
                  <a:schemeClr val="tx1"/>
                </a:solidFill>
                <a:effectLst/>
                <a:latin typeface="微软雅黑" panose="020B0503020204020204" charset="-122"/>
                <a:ea typeface="微软雅黑" panose="020B0503020204020204" charset="-122"/>
                <a:cs typeface="+mn-cs"/>
              </a:rPr>
              <a:t>MIS</a:t>
            </a:r>
            <a:r>
              <a:rPr lang="zh-CN" altLang="en-US" sz="1600" kern="1200" dirty="0">
                <a:solidFill>
                  <a:schemeClr val="tx1"/>
                </a:solidFill>
                <a:effectLst/>
                <a:latin typeface="微软雅黑" panose="020B0503020204020204" charset="-122"/>
                <a:ea typeface="微软雅黑" panose="020B0503020204020204" charset="-122"/>
                <a:cs typeface="+mn-cs"/>
              </a:rPr>
              <a:t>，如公式</a:t>
            </a:r>
            <a:r>
              <a:rPr lang="en-US" altLang="zh-CN" sz="1600" kern="1200" dirty="0">
                <a:solidFill>
                  <a:schemeClr val="tx1"/>
                </a:solidFill>
                <a:effectLst/>
                <a:latin typeface="微软雅黑" panose="020B0503020204020204" charset="-122"/>
                <a:ea typeface="微软雅黑" panose="020B0503020204020204" charset="-122"/>
                <a:cs typeface="+mn-cs"/>
              </a:rPr>
              <a:t>5</a:t>
            </a:r>
            <a:r>
              <a:rPr lang="zh-CN" altLang="en-US" sz="1600" kern="1200" dirty="0">
                <a:solidFill>
                  <a:schemeClr val="tx1"/>
                </a:solidFill>
                <a:effectLst/>
                <a:latin typeface="微软雅黑" panose="020B0503020204020204" charset="-122"/>
                <a:ea typeface="微软雅黑" panose="020B0503020204020204" charset="-122"/>
                <a:cs typeface="+mn-cs"/>
              </a:rPr>
              <a:t>所示。它是由图</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中的多轮信息聚合得到的。图</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中的展示类似于图神经网络的信息聚合。</a:t>
            </a:r>
            <a:r>
              <a:rPr lang="en-US" altLang="zh-CN" sz="1600" kern="1200" dirty="0">
                <a:solidFill>
                  <a:schemeClr val="tx1"/>
                </a:solidFill>
                <a:effectLst/>
                <a:latin typeface="微软雅黑" panose="020B0503020204020204" charset="-122"/>
                <a:ea typeface="微软雅黑" panose="020B0503020204020204" charset="-122"/>
                <a:cs typeface="+mn-cs"/>
              </a:rPr>
              <a:t>I</a:t>
            </a:r>
            <a:r>
              <a:rPr lang="zh-CN" altLang="en-US" sz="1600" kern="1200" dirty="0">
                <a:solidFill>
                  <a:schemeClr val="tx1"/>
                </a:solidFill>
                <a:effectLst/>
                <a:latin typeface="微软雅黑" panose="020B0503020204020204" charset="-122"/>
                <a:ea typeface="微软雅黑" panose="020B0503020204020204" charset="-122"/>
                <a:cs typeface="+mn-cs"/>
              </a:rPr>
              <a:t>代表每个智能体能够分享的消息，</a:t>
            </a:r>
            <a:r>
              <a:rPr lang="en-US" sz="1600" kern="1200" dirty="0">
                <a:solidFill>
                  <a:schemeClr val="tx1"/>
                </a:solidFill>
                <a:effectLst/>
                <a:latin typeface="微软雅黑" panose="020B0503020204020204" charset="-122"/>
                <a:ea typeface="微软雅黑" panose="020B0503020204020204" charset="-122"/>
                <a:cs typeface="+mn-cs"/>
              </a:rPr>
              <a:t>Nkj</a:t>
            </a:r>
            <a:r>
              <a:rPr lang="zh-CN" altLang="en-US" sz="1600" kern="1200" dirty="0">
                <a:solidFill>
                  <a:schemeClr val="tx1"/>
                </a:solidFill>
                <a:effectLst/>
                <a:latin typeface="微软雅黑" panose="020B0503020204020204" charset="-122"/>
                <a:ea typeface="微软雅黑" panose="020B0503020204020204" charset="-122"/>
                <a:cs typeface="+mn-cs"/>
              </a:rPr>
              <a:t>代表任意智能体在</a:t>
            </a:r>
            <a:r>
              <a:rPr lang="en-US" altLang="zh-CN" sz="1600" kern="1200" dirty="0">
                <a:solidFill>
                  <a:schemeClr val="tx1"/>
                </a:solidFill>
                <a:effectLst/>
                <a:latin typeface="微软雅黑" panose="020B0503020204020204" charset="-122"/>
                <a:ea typeface="微软雅黑" panose="020B0503020204020204" charset="-122"/>
                <a:cs typeface="+mn-cs"/>
              </a:rPr>
              <a:t>k</a:t>
            </a:r>
            <a:r>
              <a:rPr lang="zh-CN" altLang="en-US" sz="1600" kern="1200" dirty="0">
                <a:solidFill>
                  <a:schemeClr val="tx1"/>
                </a:solidFill>
                <a:effectLst/>
                <a:latin typeface="微软雅黑" panose="020B0503020204020204" charset="-122"/>
                <a:ea typeface="微软雅黑" panose="020B0503020204020204" charset="-122"/>
                <a:cs typeface="+mn-cs"/>
              </a:rPr>
              <a:t>时间步的邻居</a:t>
            </a:r>
            <a:r>
              <a:rPr lang="zh-CN" altLang="en-US" sz="1600" kern="1200" dirty="0">
                <a:solidFill>
                  <a:schemeClr val="tx1"/>
                </a:solidFill>
                <a:effectLst/>
                <a:latin typeface="微软雅黑" panose="020B0503020204020204" charset="-122"/>
                <a:ea typeface="微软雅黑" panose="020B0503020204020204" charset="-122"/>
                <a:cs typeface="+mn-cs"/>
              </a:rPr>
              <a:t>集合。</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首先从</a:t>
            </a:r>
            <a:r>
              <a:rPr lang="en-US" altLang="zh-CN" sz="1600" kern="1200" dirty="0">
                <a:solidFill>
                  <a:schemeClr val="tx1"/>
                </a:solidFill>
                <a:effectLst/>
                <a:latin typeface="微软雅黑" panose="020B0503020204020204" charset="-122"/>
                <a:ea typeface="微软雅黑" panose="020B0503020204020204" charset="-122"/>
                <a:cs typeface="+mn-cs"/>
              </a:rPr>
              <a:t>t=0</a:t>
            </a:r>
            <a:r>
              <a:rPr lang="zh-CN" altLang="en-US" sz="1600" kern="1200" dirty="0">
                <a:solidFill>
                  <a:schemeClr val="tx1"/>
                </a:solidFill>
                <a:effectLst/>
                <a:latin typeface="微软雅黑" panose="020B0503020204020204" charset="-122"/>
                <a:ea typeface="微软雅黑" panose="020B0503020204020204" charset="-122"/>
                <a:cs typeface="+mn-cs"/>
              </a:rPr>
              <a:t>时分析，此时智能体</a:t>
            </a:r>
            <a:r>
              <a:rPr lang="en-US" altLang="zh-CN" sz="1600" kern="1200" dirty="0">
                <a:solidFill>
                  <a:schemeClr val="tx1"/>
                </a:solidFill>
                <a:effectLst/>
                <a:latin typeface="微软雅黑" panose="020B0503020204020204" charset="-122"/>
                <a:ea typeface="微软雅黑" panose="020B0503020204020204" charset="-122"/>
                <a:cs typeface="+mn-cs"/>
              </a:rPr>
              <a:t>i</a:t>
            </a:r>
            <a:r>
              <a:rPr lang="zh-CN" altLang="en-US" sz="1600" kern="1200" dirty="0">
                <a:solidFill>
                  <a:schemeClr val="tx1"/>
                </a:solidFill>
                <a:effectLst/>
                <a:latin typeface="微软雅黑" panose="020B0503020204020204" charset="-122"/>
                <a:ea typeface="微软雅黑" panose="020B0503020204020204" charset="-122"/>
                <a:cs typeface="+mn-cs"/>
              </a:rPr>
              <a:t>只能获得邻居和自身的信息。</a:t>
            </a:r>
            <a:r>
              <a:rPr lang="en-US" altLang="zh-CN" sz="1600" kern="1200" dirty="0">
                <a:solidFill>
                  <a:schemeClr val="tx1"/>
                </a:solidFill>
                <a:effectLst/>
                <a:latin typeface="微软雅黑" panose="020B0503020204020204" charset="-122"/>
                <a:ea typeface="微软雅黑" panose="020B0503020204020204" charset="-122"/>
                <a:cs typeface="+mn-cs"/>
              </a:rPr>
              <a:t>t=1</a:t>
            </a:r>
            <a:r>
              <a:rPr lang="zh-CN" altLang="en-US" sz="1600" kern="1200" dirty="0">
                <a:solidFill>
                  <a:schemeClr val="tx1"/>
                </a:solidFill>
                <a:effectLst/>
                <a:latin typeface="微软雅黑" panose="020B0503020204020204" charset="-122"/>
                <a:ea typeface="微软雅黑" panose="020B0503020204020204" charset="-122"/>
                <a:cs typeface="+mn-cs"/>
              </a:rPr>
              <a:t>时，智能体</a:t>
            </a:r>
            <a:r>
              <a:rPr lang="en-US" altLang="zh-CN" sz="1600" kern="1200" dirty="0">
                <a:solidFill>
                  <a:schemeClr val="tx1"/>
                </a:solidFill>
                <a:effectLst/>
                <a:latin typeface="微软雅黑" panose="020B0503020204020204" charset="-122"/>
                <a:ea typeface="微软雅黑" panose="020B0503020204020204" charset="-122"/>
                <a:cs typeface="+mn-cs"/>
              </a:rPr>
              <a:t>i</a:t>
            </a:r>
            <a:r>
              <a:rPr lang="zh-CN" altLang="en-US" sz="1600" kern="1200" dirty="0">
                <a:solidFill>
                  <a:schemeClr val="tx1"/>
                </a:solidFill>
                <a:effectLst/>
                <a:latin typeface="微软雅黑" panose="020B0503020204020204" charset="-122"/>
                <a:ea typeface="微软雅黑" panose="020B0503020204020204" charset="-122"/>
                <a:cs typeface="+mn-cs"/>
              </a:rPr>
              <a:t>能获取</a:t>
            </a:r>
            <a:r>
              <a:rPr lang="en-US" altLang="zh-CN" sz="1600" kern="1200" dirty="0">
                <a:solidFill>
                  <a:schemeClr val="tx1"/>
                </a:solidFill>
                <a:effectLst/>
                <a:latin typeface="微软雅黑" panose="020B0503020204020204" charset="-122"/>
                <a:ea typeface="微软雅黑" panose="020B0503020204020204" charset="-122"/>
                <a:cs typeface="+mn-cs"/>
              </a:rPr>
              <a:t>t=1</a:t>
            </a:r>
            <a:r>
              <a:rPr lang="zh-CN" altLang="en-US" sz="1600" kern="1200" dirty="0">
                <a:solidFill>
                  <a:schemeClr val="tx1"/>
                </a:solidFill>
                <a:effectLst/>
                <a:latin typeface="微软雅黑" panose="020B0503020204020204" charset="-122"/>
                <a:ea typeface="微软雅黑" panose="020B0503020204020204" charset="-122"/>
                <a:cs typeface="+mn-cs"/>
              </a:rPr>
              <a:t>时刻邻居和自身的消息，也就是第一项；以及</a:t>
            </a:r>
            <a:r>
              <a:rPr lang="en-US" altLang="zh-CN" sz="1600" kern="1200" dirty="0">
                <a:solidFill>
                  <a:schemeClr val="tx1"/>
                </a:solidFill>
                <a:effectLst/>
                <a:latin typeface="微软雅黑" panose="020B0503020204020204" charset="-122"/>
                <a:ea typeface="微软雅黑" panose="020B0503020204020204" charset="-122"/>
                <a:cs typeface="+mn-cs"/>
              </a:rPr>
              <a:t>t=0</a:t>
            </a:r>
            <a:r>
              <a:rPr lang="zh-CN" altLang="en-US" sz="1600" kern="1200" dirty="0">
                <a:solidFill>
                  <a:schemeClr val="tx1"/>
                </a:solidFill>
                <a:effectLst/>
                <a:latin typeface="微软雅黑" panose="020B0503020204020204" charset="-122"/>
                <a:ea typeface="微软雅黑" panose="020B0503020204020204" charset="-122"/>
                <a:cs typeface="+mn-cs"/>
              </a:rPr>
              <a:t>时已经获取的信息，也就是第二项；由于</a:t>
            </a:r>
            <a:r>
              <a:rPr lang="en-US" altLang="zh-CN" sz="1600" kern="1200" dirty="0">
                <a:solidFill>
                  <a:schemeClr val="tx1"/>
                </a:solidFill>
                <a:effectLst/>
                <a:latin typeface="微软雅黑" panose="020B0503020204020204" charset="-122"/>
                <a:ea typeface="微软雅黑" panose="020B0503020204020204" charset="-122"/>
                <a:cs typeface="+mn-cs"/>
              </a:rPr>
              <a:t>t=0</a:t>
            </a:r>
            <a:r>
              <a:rPr lang="zh-CN" altLang="en-US" sz="1600" kern="1200" dirty="0">
                <a:solidFill>
                  <a:schemeClr val="tx1"/>
                </a:solidFill>
                <a:effectLst/>
                <a:latin typeface="微软雅黑" panose="020B0503020204020204" charset="-122"/>
                <a:ea typeface="微软雅黑" panose="020B0503020204020204" charset="-122"/>
                <a:cs typeface="+mn-cs"/>
              </a:rPr>
              <a:t>时邻居也聚合了自身邻居的消息，如</a:t>
            </a:r>
            <a:r>
              <a:rPr lang="en-US" altLang="zh-CN" sz="1600" kern="1200" dirty="0">
                <a:solidFill>
                  <a:schemeClr val="tx1"/>
                </a:solidFill>
                <a:effectLst/>
                <a:latin typeface="微软雅黑" panose="020B0503020204020204" charset="-122"/>
                <a:ea typeface="微软雅黑" panose="020B0503020204020204" charset="-122"/>
                <a:cs typeface="+mn-cs"/>
              </a:rPr>
              <a:t>β0</a:t>
            </a:r>
            <a:r>
              <a:rPr lang="zh-CN" altLang="en-US" sz="1600" kern="1200" dirty="0">
                <a:solidFill>
                  <a:schemeClr val="tx1"/>
                </a:solidFill>
                <a:effectLst/>
                <a:latin typeface="微软雅黑" panose="020B0503020204020204" charset="-122"/>
                <a:ea typeface="微软雅黑" panose="020B0503020204020204" charset="-122"/>
                <a:cs typeface="+mn-cs"/>
              </a:rPr>
              <a:t>所示，那么这个第二项可以改写为智能体</a:t>
            </a:r>
            <a:r>
              <a:rPr lang="en-US" altLang="zh-CN" sz="1600" kern="1200" dirty="0">
                <a:solidFill>
                  <a:schemeClr val="tx1"/>
                </a:solidFill>
                <a:effectLst/>
                <a:latin typeface="微软雅黑" panose="020B0503020204020204" charset="-122"/>
                <a:ea typeface="微软雅黑" panose="020B0503020204020204" charset="-122"/>
                <a:cs typeface="+mn-cs"/>
              </a:rPr>
              <a:t>i</a:t>
            </a:r>
            <a:r>
              <a:rPr lang="zh-CN" altLang="en-US" sz="1600" kern="1200" dirty="0">
                <a:solidFill>
                  <a:schemeClr val="tx1"/>
                </a:solidFill>
                <a:effectLst/>
                <a:latin typeface="微软雅黑" panose="020B0503020204020204" charset="-122"/>
                <a:ea typeface="微软雅黑" panose="020B0503020204020204" charset="-122"/>
                <a:cs typeface="+mn-cs"/>
              </a:rPr>
              <a:t>在</a:t>
            </a:r>
            <a:r>
              <a:rPr lang="en-US" altLang="zh-CN" sz="1600" kern="1200" dirty="0">
                <a:solidFill>
                  <a:schemeClr val="tx1"/>
                </a:solidFill>
                <a:effectLst/>
                <a:latin typeface="微软雅黑" panose="020B0503020204020204" charset="-122"/>
                <a:ea typeface="微软雅黑" panose="020B0503020204020204" charset="-122"/>
                <a:cs typeface="+mn-cs"/>
              </a:rPr>
              <a:t>t=1</a:t>
            </a:r>
            <a:r>
              <a:rPr lang="zh-CN" altLang="en-US" sz="1600" kern="1200" dirty="0">
                <a:solidFill>
                  <a:schemeClr val="tx1"/>
                </a:solidFill>
                <a:effectLst/>
                <a:latin typeface="微软雅黑" panose="020B0503020204020204" charset="-122"/>
                <a:ea typeface="微软雅黑" panose="020B0503020204020204" charset="-122"/>
                <a:cs typeface="+mn-cs"/>
              </a:rPr>
              <a:t>时刻聚合了自身以及邻居在</a:t>
            </a:r>
            <a:r>
              <a:rPr lang="en-US" altLang="zh-CN" sz="1600" kern="1200" dirty="0">
                <a:solidFill>
                  <a:schemeClr val="tx1"/>
                </a:solidFill>
                <a:effectLst/>
                <a:latin typeface="微软雅黑" panose="020B0503020204020204" charset="-122"/>
                <a:ea typeface="微软雅黑" panose="020B0503020204020204" charset="-122"/>
                <a:cs typeface="+mn-cs"/>
              </a:rPr>
              <a:t>t=0</a:t>
            </a:r>
            <a:r>
              <a:rPr lang="zh-CN" altLang="en-US" sz="1600" kern="1200" dirty="0">
                <a:solidFill>
                  <a:schemeClr val="tx1"/>
                </a:solidFill>
                <a:effectLst/>
                <a:latin typeface="微软雅黑" panose="020B0503020204020204" charset="-122"/>
                <a:ea typeface="微软雅黑" panose="020B0503020204020204" charset="-122"/>
                <a:cs typeface="+mn-cs"/>
              </a:rPr>
              <a:t>时的消息。然后以此类推，就能得到公式</a:t>
            </a:r>
            <a:r>
              <a:rPr lang="en-US" altLang="zh-CN" sz="1600" kern="1200" dirty="0">
                <a:solidFill>
                  <a:schemeClr val="tx1"/>
                </a:solidFill>
                <a:effectLst/>
                <a:latin typeface="微软雅黑" panose="020B0503020204020204" charset="-122"/>
                <a:ea typeface="微软雅黑" panose="020B0503020204020204" charset="-122"/>
                <a:cs typeface="+mn-cs"/>
              </a:rPr>
              <a:t>6</a:t>
            </a:r>
            <a:r>
              <a:rPr lang="zh-CN" altLang="en-US" sz="1600" kern="1200" dirty="0">
                <a:solidFill>
                  <a:schemeClr val="tx1"/>
                </a:solidFill>
                <a:effectLst/>
                <a:latin typeface="微软雅黑" panose="020B0503020204020204" charset="-122"/>
                <a:ea typeface="微软雅黑" panose="020B0503020204020204" charset="-122"/>
                <a:cs typeface="+mn-cs"/>
              </a:rPr>
              <a:t>。公式</a:t>
            </a:r>
            <a:r>
              <a:rPr lang="en-US" altLang="zh-CN" sz="1600" kern="1200" dirty="0">
                <a:solidFill>
                  <a:schemeClr val="tx1"/>
                </a:solidFill>
                <a:effectLst/>
                <a:latin typeface="微软雅黑" panose="020B0503020204020204" charset="-122"/>
                <a:ea typeface="微软雅黑" panose="020B0503020204020204" charset="-122"/>
                <a:cs typeface="+mn-cs"/>
              </a:rPr>
              <a:t>6</a:t>
            </a:r>
            <a:r>
              <a:rPr lang="zh-CN" altLang="en-US" sz="1600" kern="1200" dirty="0">
                <a:solidFill>
                  <a:schemeClr val="tx1"/>
                </a:solidFill>
                <a:effectLst/>
                <a:latin typeface="微软雅黑" panose="020B0503020204020204" charset="-122"/>
                <a:ea typeface="微软雅黑" panose="020B0503020204020204" charset="-122"/>
                <a:cs typeface="+mn-cs"/>
              </a:rPr>
              <a:t>被分为</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部分，第一部分是智能体</a:t>
            </a:r>
            <a:r>
              <a:rPr lang="en-US" altLang="zh-CN" sz="1600" kern="1200" dirty="0">
                <a:solidFill>
                  <a:schemeClr val="tx1"/>
                </a:solidFill>
                <a:effectLst/>
                <a:latin typeface="微软雅黑" panose="020B0503020204020204" charset="-122"/>
                <a:ea typeface="微软雅黑" panose="020B0503020204020204" charset="-122"/>
                <a:cs typeface="+mn-cs"/>
              </a:rPr>
              <a:t>i</a:t>
            </a:r>
            <a:r>
              <a:rPr lang="zh-CN" altLang="en-US" sz="1600" kern="1200" dirty="0">
                <a:solidFill>
                  <a:schemeClr val="tx1"/>
                </a:solidFill>
                <a:effectLst/>
                <a:latin typeface="微软雅黑" panose="020B0503020204020204" charset="-122"/>
                <a:ea typeface="微软雅黑" panose="020B0503020204020204" charset="-122"/>
                <a:cs typeface="+mn-cs"/>
              </a:rPr>
              <a:t>和邻居在从</a:t>
            </a:r>
            <a:r>
              <a:rPr lang="en-US" altLang="zh-CN" sz="1600" kern="1200" dirty="0">
                <a:solidFill>
                  <a:schemeClr val="tx1"/>
                </a:solidFill>
                <a:effectLst/>
                <a:latin typeface="微软雅黑" panose="020B0503020204020204" charset="-122"/>
                <a:ea typeface="微软雅黑" panose="020B0503020204020204" charset="-122"/>
                <a:cs typeface="+mn-cs"/>
              </a:rPr>
              <a:t>0</a:t>
            </a:r>
            <a:r>
              <a:rPr lang="zh-CN" altLang="en-US" sz="1600" kern="1200" dirty="0">
                <a:solidFill>
                  <a:schemeClr val="tx1"/>
                </a:solidFill>
                <a:effectLst/>
                <a:latin typeface="微软雅黑" panose="020B0503020204020204" charset="-122"/>
                <a:ea typeface="微软雅黑" panose="020B0503020204020204" charset="-122"/>
                <a:cs typeface="+mn-cs"/>
              </a:rPr>
              <a:t>到</a:t>
            </a:r>
            <a:r>
              <a:rPr lang="en-US" altLang="zh-CN" sz="1600" kern="1200" dirty="0">
                <a:solidFill>
                  <a:schemeClr val="tx1"/>
                </a:solidFill>
                <a:effectLst/>
                <a:latin typeface="微软雅黑" panose="020B0503020204020204" charset="-122"/>
                <a:ea typeface="微软雅黑" panose="020B0503020204020204" charset="-122"/>
                <a:cs typeface="+mn-cs"/>
              </a:rPr>
              <a:t>t-1</a:t>
            </a:r>
            <a:r>
              <a:rPr lang="zh-CN" altLang="en-US" sz="1600" kern="1200" dirty="0">
                <a:solidFill>
                  <a:schemeClr val="tx1"/>
                </a:solidFill>
                <a:effectLst/>
                <a:latin typeface="微软雅黑" panose="020B0503020204020204" charset="-122"/>
                <a:ea typeface="微软雅黑" panose="020B0503020204020204" charset="-122"/>
                <a:cs typeface="+mn-cs"/>
              </a:rPr>
              <a:t>时刻的最大消息集合的集合，第二项为智能体</a:t>
            </a:r>
            <a:r>
              <a:rPr lang="en-US" altLang="zh-CN" sz="1600" kern="1200" dirty="0">
                <a:solidFill>
                  <a:schemeClr val="tx1"/>
                </a:solidFill>
                <a:effectLst/>
                <a:latin typeface="微软雅黑" panose="020B0503020204020204" charset="-122"/>
                <a:ea typeface="微软雅黑" panose="020B0503020204020204" charset="-122"/>
                <a:cs typeface="+mn-cs"/>
              </a:rPr>
              <a:t>i</a:t>
            </a:r>
            <a:r>
              <a:rPr lang="zh-CN" altLang="en-US" sz="1600" kern="1200" dirty="0">
                <a:solidFill>
                  <a:schemeClr val="tx1"/>
                </a:solidFill>
                <a:effectLst/>
                <a:latin typeface="微软雅黑" panose="020B0503020204020204" charset="-122"/>
                <a:ea typeface="微软雅黑" panose="020B0503020204020204" charset="-122"/>
                <a:cs typeface="+mn-cs"/>
              </a:rPr>
              <a:t>和其邻居在</a:t>
            </a:r>
            <a:r>
              <a:rPr lang="en-US" altLang="zh-CN" sz="1600" kern="1200" dirty="0">
                <a:solidFill>
                  <a:schemeClr val="tx1"/>
                </a:solidFill>
                <a:effectLst/>
                <a:latin typeface="微软雅黑" panose="020B0503020204020204" charset="-122"/>
                <a:ea typeface="微软雅黑" panose="020B0503020204020204" charset="-122"/>
                <a:cs typeface="+mn-cs"/>
              </a:rPr>
              <a:t>t</a:t>
            </a:r>
            <a:r>
              <a:rPr lang="zh-CN" altLang="en-US" sz="1600" kern="1200" dirty="0">
                <a:solidFill>
                  <a:schemeClr val="tx1"/>
                </a:solidFill>
                <a:effectLst/>
                <a:latin typeface="微软雅黑" panose="020B0503020204020204" charset="-122"/>
                <a:ea typeface="微软雅黑" panose="020B0503020204020204" charset="-122"/>
                <a:cs typeface="+mn-cs"/>
              </a:rPr>
              <a:t>时刻聚合的</a:t>
            </a:r>
            <a:r>
              <a:rPr lang="zh-CN" altLang="en-US" sz="1600" kern="1200" dirty="0">
                <a:solidFill>
                  <a:schemeClr val="tx1"/>
                </a:solidFill>
                <a:effectLst/>
                <a:latin typeface="微软雅黑" panose="020B0503020204020204" charset="-122"/>
                <a:ea typeface="微软雅黑" panose="020B0503020204020204" charset="-122"/>
                <a:cs typeface="+mn-cs"/>
              </a:rPr>
              <a:t>消息。</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600" kern="1200" dirty="0">
                <a:solidFill>
                  <a:schemeClr val="tx1"/>
                </a:solidFill>
                <a:effectLst/>
                <a:latin typeface="微软雅黑" panose="020B0503020204020204" charset="-122"/>
                <a:ea typeface="微软雅黑" panose="020B0503020204020204" charset="-122"/>
                <a:cs typeface="+mn-cs"/>
              </a:rPr>
              <a:t>作者认为</a:t>
            </a:r>
            <a:r>
              <a:rPr lang="en-US" altLang="zh-CN" sz="1600" kern="1200" dirty="0">
                <a:solidFill>
                  <a:schemeClr val="tx1"/>
                </a:solidFill>
                <a:effectLst/>
                <a:latin typeface="微软雅黑" panose="020B0503020204020204" charset="-122"/>
                <a:ea typeface="微软雅黑" panose="020B0503020204020204" charset="-122"/>
                <a:cs typeface="+mn-cs"/>
              </a:rPr>
              <a:t>hi</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t</a:t>
            </a:r>
            <a:r>
              <a:rPr lang="zh-CN" altLang="en-US" sz="1600" kern="1200" dirty="0">
                <a:solidFill>
                  <a:schemeClr val="tx1"/>
                </a:solidFill>
                <a:effectLst/>
                <a:latin typeface="微软雅黑" panose="020B0503020204020204" charset="-122"/>
                <a:ea typeface="微软雅黑" panose="020B0503020204020204" charset="-122"/>
                <a:cs typeface="+mn-cs"/>
              </a:rPr>
              <a:t>中包含冗余信息。因此引入</a:t>
            </a:r>
            <a:r>
              <a:rPr lang="en-US" altLang="zh-CN" sz="1600" kern="1200" dirty="0">
                <a:solidFill>
                  <a:schemeClr val="tx1"/>
                </a:solidFill>
                <a:effectLst/>
                <a:latin typeface="微软雅黑" panose="020B0503020204020204" charset="-122"/>
                <a:ea typeface="微软雅黑" panose="020B0503020204020204" charset="-122"/>
                <a:cs typeface="+mn-cs"/>
              </a:rPr>
              <a:t>VAE</a:t>
            </a:r>
            <a:r>
              <a:rPr lang="zh-CN" altLang="en-US" sz="1600" kern="1200" dirty="0">
                <a:solidFill>
                  <a:schemeClr val="tx1"/>
                </a:solidFill>
                <a:effectLst/>
                <a:latin typeface="微软雅黑" panose="020B0503020204020204" charset="-122"/>
                <a:ea typeface="微软雅黑" panose="020B0503020204020204" charset="-122"/>
                <a:cs typeface="+mn-cs"/>
              </a:rPr>
              <a:t>模块来提高通信效率。编码器部分将</a:t>
            </a:r>
            <a:r>
              <a:rPr lang="en-US" altLang="zh-CN" sz="1600" kern="1200" dirty="0">
                <a:solidFill>
                  <a:schemeClr val="tx1"/>
                </a:solidFill>
                <a:effectLst/>
                <a:latin typeface="微软雅黑" panose="020B0503020204020204" charset="-122"/>
                <a:ea typeface="微软雅黑" panose="020B0503020204020204" charset="-122"/>
                <a:cs typeface="+mn-cs"/>
              </a:rPr>
              <a:t>hi</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t</a:t>
            </a:r>
            <a:r>
              <a:rPr lang="zh-CN" altLang="en-US" sz="1600" kern="1200" dirty="0">
                <a:solidFill>
                  <a:schemeClr val="tx1"/>
                </a:solidFill>
                <a:effectLst/>
                <a:latin typeface="微软雅黑" panose="020B0503020204020204" charset="-122"/>
                <a:ea typeface="微软雅黑" panose="020B0503020204020204" charset="-122"/>
                <a:cs typeface="+mn-cs"/>
              </a:rPr>
              <a:t>中的信息压缩成潜在状态</a:t>
            </a:r>
            <a:r>
              <a:rPr lang="en-US" altLang="zh-CN" sz="1600" kern="1200" dirty="0">
                <a:solidFill>
                  <a:schemeClr val="tx1"/>
                </a:solidFill>
                <a:effectLst/>
                <a:latin typeface="微软雅黑" panose="020B0503020204020204" charset="-122"/>
                <a:ea typeface="微软雅黑" panose="020B0503020204020204" charset="-122"/>
                <a:cs typeface="+mn-cs"/>
              </a:rPr>
              <a:t>shat</a:t>
            </a:r>
            <a:r>
              <a:rPr lang="zh-CN" altLang="en-US" sz="1600" kern="1200" dirty="0">
                <a:solidFill>
                  <a:schemeClr val="tx1"/>
                </a:solidFill>
                <a:effectLst/>
                <a:latin typeface="微软雅黑" panose="020B0503020204020204" charset="-122"/>
                <a:ea typeface="微软雅黑" panose="020B0503020204020204" charset="-122"/>
                <a:cs typeface="+mn-cs"/>
              </a:rPr>
              <a:t>，如公式</a:t>
            </a:r>
            <a:r>
              <a:rPr lang="en-US" altLang="zh-CN" sz="1600" kern="1200" dirty="0">
                <a:solidFill>
                  <a:schemeClr val="tx1"/>
                </a:solidFill>
                <a:effectLst/>
                <a:latin typeface="微软雅黑" panose="020B0503020204020204" charset="-122"/>
                <a:ea typeface="微软雅黑" panose="020B0503020204020204" charset="-122"/>
                <a:cs typeface="+mn-cs"/>
              </a:rPr>
              <a:t>7</a:t>
            </a:r>
            <a:r>
              <a:rPr lang="zh-CN" altLang="en-US" sz="1600" kern="1200" dirty="0">
                <a:solidFill>
                  <a:schemeClr val="tx1"/>
                </a:solidFill>
                <a:effectLst/>
                <a:latin typeface="微软雅黑" panose="020B0503020204020204" charset="-122"/>
                <a:ea typeface="微软雅黑" panose="020B0503020204020204" charset="-122"/>
                <a:cs typeface="+mn-cs"/>
              </a:rPr>
              <a:t>所示。也就是变分自编码器</a:t>
            </a:r>
            <a:r>
              <a:rPr lang="en-US" altLang="zh-CN" sz="1600" kern="1200" dirty="0">
                <a:solidFill>
                  <a:schemeClr val="tx1"/>
                </a:solidFill>
                <a:effectLst/>
                <a:latin typeface="微软雅黑" panose="020B0503020204020204" charset="-122"/>
                <a:ea typeface="微软雅黑" panose="020B0503020204020204" charset="-122"/>
                <a:cs typeface="+mn-cs"/>
              </a:rPr>
              <a:t>VAE</a:t>
            </a:r>
            <a:r>
              <a:rPr lang="zh-CN" altLang="en-US" sz="1600" kern="1200" dirty="0">
                <a:solidFill>
                  <a:schemeClr val="tx1"/>
                </a:solidFill>
                <a:effectLst/>
                <a:latin typeface="微软雅黑" panose="020B0503020204020204" charset="-122"/>
                <a:ea typeface="微软雅黑" panose="020B0503020204020204" charset="-122"/>
                <a:cs typeface="+mn-cs"/>
              </a:rPr>
              <a:t>编码器部分的输出。</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然后是</a:t>
            </a:r>
            <a:r>
              <a:rPr lang="en-US" altLang="zh-CN" sz="1600" kern="1200" dirty="0">
                <a:solidFill>
                  <a:schemeClr val="tx1"/>
                </a:solidFill>
                <a:effectLst/>
                <a:latin typeface="微软雅黑" panose="020B0503020204020204" charset="-122"/>
                <a:ea typeface="微软雅黑" panose="020B0503020204020204" charset="-122"/>
                <a:cs typeface="+mn-cs"/>
              </a:rPr>
              <a:t>VAE</a:t>
            </a:r>
            <a:r>
              <a:rPr lang="zh-CN" altLang="en-US" sz="1600" kern="1200" dirty="0">
                <a:solidFill>
                  <a:schemeClr val="tx1"/>
                </a:solidFill>
                <a:effectLst/>
                <a:latin typeface="微软雅黑" panose="020B0503020204020204" charset="-122"/>
                <a:ea typeface="微软雅黑" panose="020B0503020204020204" charset="-122"/>
                <a:cs typeface="+mn-cs"/>
              </a:rPr>
              <a:t>的解码器部分，解码器的输入为潜在状态</a:t>
            </a:r>
            <a:r>
              <a:rPr lang="en-US" altLang="zh-CN" sz="1600" kern="1200" dirty="0">
                <a:solidFill>
                  <a:schemeClr val="tx1"/>
                </a:solidFill>
                <a:effectLst/>
                <a:latin typeface="微软雅黑" panose="020B0503020204020204" charset="-122"/>
                <a:ea typeface="微软雅黑" panose="020B0503020204020204" charset="-122"/>
                <a:cs typeface="+mn-cs"/>
              </a:rPr>
              <a:t>shat</a:t>
            </a:r>
            <a:r>
              <a:rPr lang="zh-CN" altLang="en-US" sz="1600" kern="1200" dirty="0">
                <a:solidFill>
                  <a:schemeClr val="tx1"/>
                </a:solidFill>
                <a:effectLst/>
                <a:latin typeface="微软雅黑" panose="020B0503020204020204" charset="-122"/>
                <a:ea typeface="微软雅黑" panose="020B0503020204020204" charset="-122"/>
                <a:cs typeface="+mn-cs"/>
              </a:rPr>
              <a:t>，以及</a:t>
            </a:r>
            <a:r>
              <a:rPr lang="en-US" altLang="zh-CN" sz="1600" kern="1200" dirty="0">
                <a:solidFill>
                  <a:schemeClr val="tx1"/>
                </a:solidFill>
                <a:effectLst/>
                <a:latin typeface="微软雅黑" panose="020B0503020204020204" charset="-122"/>
                <a:ea typeface="微软雅黑" panose="020B0503020204020204" charset="-122"/>
                <a:cs typeface="+mn-cs"/>
              </a:rPr>
              <a:t>x</a:t>
            </a:r>
            <a:r>
              <a:rPr lang="zh-CN" altLang="en-US" sz="1600" kern="1200" dirty="0">
                <a:solidFill>
                  <a:schemeClr val="tx1"/>
                </a:solidFill>
                <a:effectLst/>
                <a:latin typeface="微软雅黑" panose="020B0503020204020204" charset="-122"/>
                <a:ea typeface="微软雅黑" panose="020B0503020204020204" charset="-122"/>
                <a:cs typeface="+mn-cs"/>
              </a:rPr>
              <a:t>，这里的</a:t>
            </a:r>
            <a:r>
              <a:rPr lang="en-US" altLang="zh-CN" sz="1600" kern="1200" dirty="0">
                <a:solidFill>
                  <a:schemeClr val="tx1"/>
                </a:solidFill>
                <a:effectLst/>
                <a:latin typeface="微软雅黑" panose="020B0503020204020204" charset="-122"/>
                <a:ea typeface="微软雅黑" panose="020B0503020204020204" charset="-122"/>
                <a:cs typeface="+mn-cs"/>
              </a:rPr>
              <a:t>x</a:t>
            </a:r>
            <a:r>
              <a:rPr lang="zh-CN" altLang="en-US" sz="1600" kern="1200" dirty="0">
                <a:solidFill>
                  <a:schemeClr val="tx1"/>
                </a:solidFill>
                <a:effectLst/>
                <a:latin typeface="微软雅黑" panose="020B0503020204020204" charset="-122"/>
                <a:ea typeface="微软雅黑" panose="020B0503020204020204" charset="-122"/>
                <a:cs typeface="+mn-cs"/>
              </a:rPr>
              <a:t>是每个智能体独一无二的信息，文章中设置为每个智能体的位置。然后解码器的输出为观测的预测值，也就是说</a:t>
            </a:r>
            <a:r>
              <a:rPr lang="en-US" altLang="zh-CN" sz="1600" kern="1200" dirty="0">
                <a:solidFill>
                  <a:schemeClr val="tx1"/>
                </a:solidFill>
                <a:effectLst/>
                <a:latin typeface="微软雅黑" panose="020B0503020204020204" charset="-122"/>
                <a:ea typeface="微软雅黑" panose="020B0503020204020204" charset="-122"/>
                <a:cs typeface="+mn-cs"/>
              </a:rPr>
              <a:t>VAE</a:t>
            </a:r>
            <a:r>
              <a:rPr lang="zh-CN" altLang="en-US" sz="1600" kern="1200" dirty="0">
                <a:solidFill>
                  <a:schemeClr val="tx1"/>
                </a:solidFill>
                <a:effectLst/>
                <a:latin typeface="微软雅黑" panose="020B0503020204020204" charset="-122"/>
                <a:ea typeface="微软雅黑" panose="020B0503020204020204" charset="-122"/>
                <a:cs typeface="+mn-cs"/>
              </a:rPr>
              <a:t>对观测信息做了个</a:t>
            </a:r>
            <a:r>
              <a:rPr lang="zh-CN" altLang="en-US" sz="1600" kern="1200" dirty="0">
                <a:solidFill>
                  <a:schemeClr val="tx1"/>
                </a:solidFill>
                <a:effectLst/>
                <a:latin typeface="微软雅黑" panose="020B0503020204020204" charset="-122"/>
                <a:ea typeface="微软雅黑" panose="020B0503020204020204" charset="-122"/>
                <a:cs typeface="+mn-cs"/>
              </a:rPr>
              <a:t>重构。</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利用公式</a:t>
            </a:r>
            <a:r>
              <a:rPr lang="en-US" altLang="zh-CN" sz="1600" kern="1200" dirty="0">
                <a:solidFill>
                  <a:schemeClr val="tx1"/>
                </a:solidFill>
                <a:effectLst/>
                <a:latin typeface="微软雅黑" panose="020B0503020204020204" charset="-122"/>
                <a:ea typeface="微软雅黑" panose="020B0503020204020204" charset="-122"/>
                <a:cs typeface="+mn-cs"/>
              </a:rPr>
              <a:t>8</a:t>
            </a:r>
            <a:r>
              <a:rPr lang="zh-CN" altLang="en-US" sz="1600" kern="1200" dirty="0">
                <a:solidFill>
                  <a:schemeClr val="tx1"/>
                </a:solidFill>
                <a:effectLst/>
                <a:latin typeface="微软雅黑" panose="020B0503020204020204" charset="-122"/>
                <a:ea typeface="微软雅黑" panose="020B0503020204020204" charset="-122"/>
                <a:cs typeface="+mn-cs"/>
              </a:rPr>
              <a:t>来训练</a:t>
            </a:r>
            <a:r>
              <a:rPr lang="en-US" altLang="zh-CN" sz="1600" kern="1200" dirty="0">
                <a:solidFill>
                  <a:schemeClr val="tx1"/>
                </a:solidFill>
                <a:effectLst/>
                <a:latin typeface="微软雅黑" panose="020B0503020204020204" charset="-122"/>
                <a:ea typeface="微软雅黑" panose="020B0503020204020204" charset="-122"/>
                <a:cs typeface="+mn-cs"/>
              </a:rPr>
              <a:t>VAE</a:t>
            </a:r>
            <a:r>
              <a:rPr lang="zh-CN" altLang="en-US" sz="1600" kern="1200" dirty="0">
                <a:solidFill>
                  <a:schemeClr val="tx1"/>
                </a:solidFill>
                <a:effectLst/>
                <a:latin typeface="微软雅黑" panose="020B0503020204020204" charset="-122"/>
                <a:ea typeface="微软雅黑" panose="020B0503020204020204" charset="-122"/>
                <a:cs typeface="+mn-cs"/>
              </a:rPr>
              <a:t>，公式</a:t>
            </a:r>
            <a:r>
              <a:rPr lang="en-US" altLang="zh-CN" sz="1600" kern="1200" dirty="0">
                <a:solidFill>
                  <a:schemeClr val="tx1"/>
                </a:solidFill>
                <a:effectLst/>
                <a:latin typeface="微软雅黑" panose="020B0503020204020204" charset="-122"/>
                <a:ea typeface="微软雅黑" panose="020B0503020204020204" charset="-122"/>
                <a:cs typeface="+mn-cs"/>
              </a:rPr>
              <a:t>8</a:t>
            </a:r>
            <a:r>
              <a:rPr lang="zh-CN" altLang="en-US" sz="1600" kern="1200" dirty="0">
                <a:solidFill>
                  <a:schemeClr val="tx1"/>
                </a:solidFill>
                <a:effectLst/>
                <a:latin typeface="微软雅黑" panose="020B0503020204020204" charset="-122"/>
                <a:ea typeface="微软雅黑" panose="020B0503020204020204" charset="-122"/>
                <a:cs typeface="+mn-cs"/>
              </a:rPr>
              <a:t>分为两个部分，第一个是利用二元交叉熵损失获取的重构损失，第二个是先验分布与推断分布的</a:t>
            </a:r>
            <a:r>
              <a:rPr lang="en-US" altLang="zh-CN" sz="1600" kern="1200" dirty="0">
                <a:solidFill>
                  <a:schemeClr val="tx1"/>
                </a:solidFill>
                <a:effectLst/>
                <a:latin typeface="微软雅黑" panose="020B0503020204020204" charset="-122"/>
                <a:ea typeface="微软雅黑" panose="020B0503020204020204" charset="-122"/>
                <a:cs typeface="+mn-cs"/>
              </a:rPr>
              <a:t>KL</a:t>
            </a:r>
            <a:r>
              <a:rPr lang="zh-CN" altLang="en-US" sz="1600" kern="1200" dirty="0">
                <a:solidFill>
                  <a:schemeClr val="tx1"/>
                </a:solidFill>
                <a:effectLst/>
                <a:latin typeface="微软雅黑" panose="020B0503020204020204" charset="-122"/>
                <a:ea typeface="微软雅黑" panose="020B0503020204020204" charset="-122"/>
                <a:cs typeface="+mn-cs"/>
              </a:rPr>
              <a:t>散度</a:t>
            </a:r>
            <a:r>
              <a:rPr lang="zh-CN" altLang="en-US" sz="1600" kern="1200" dirty="0">
                <a:solidFill>
                  <a:schemeClr val="tx1"/>
                </a:solidFill>
                <a:effectLst/>
                <a:latin typeface="微软雅黑" panose="020B0503020204020204" charset="-122"/>
                <a:ea typeface="微软雅黑" panose="020B0503020204020204" charset="-122"/>
                <a:cs typeface="+mn-cs"/>
              </a:rPr>
              <a:t>损失。</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作者说，利用公式</a:t>
            </a:r>
            <a:r>
              <a:rPr lang="en-US" altLang="zh-CN" sz="1600" kern="1200" dirty="0">
                <a:solidFill>
                  <a:schemeClr val="tx1"/>
                </a:solidFill>
                <a:effectLst/>
                <a:latin typeface="微软雅黑" panose="020B0503020204020204" charset="-122"/>
                <a:ea typeface="微软雅黑" panose="020B0503020204020204" charset="-122"/>
                <a:cs typeface="+mn-cs"/>
              </a:rPr>
              <a:t>8</a:t>
            </a:r>
            <a:r>
              <a:rPr lang="zh-CN" altLang="en-US" sz="1600" kern="1200" dirty="0">
                <a:solidFill>
                  <a:schemeClr val="tx1"/>
                </a:solidFill>
                <a:effectLst/>
                <a:latin typeface="微软雅黑" panose="020B0503020204020204" charset="-122"/>
                <a:ea typeface="微软雅黑" panose="020B0503020204020204" charset="-122"/>
                <a:cs typeface="+mn-cs"/>
              </a:rPr>
              <a:t>直接作为损失函数的话，可能会导致</a:t>
            </a:r>
            <a:r>
              <a:rPr lang="en-US" altLang="zh-CN" sz="1600" kern="1200" dirty="0">
                <a:solidFill>
                  <a:schemeClr val="tx1"/>
                </a:solidFill>
                <a:effectLst/>
                <a:latin typeface="微软雅黑" panose="020B0503020204020204" charset="-122"/>
                <a:ea typeface="微软雅黑" panose="020B0503020204020204" charset="-122"/>
                <a:cs typeface="+mn-cs"/>
              </a:rPr>
              <a:t>shat</a:t>
            </a:r>
            <a:r>
              <a:rPr lang="zh-CN" altLang="en-US" sz="1600" kern="1200" dirty="0">
                <a:solidFill>
                  <a:schemeClr val="tx1"/>
                </a:solidFill>
                <a:effectLst/>
                <a:latin typeface="微软雅黑" panose="020B0503020204020204" charset="-122"/>
                <a:ea typeface="微软雅黑" panose="020B0503020204020204" charset="-122"/>
                <a:cs typeface="+mn-cs"/>
              </a:rPr>
              <a:t>变为局部观测信息，为了使当前潜在状态具备全局信息，作者信息智能体</a:t>
            </a:r>
            <a:r>
              <a:rPr lang="en-US" altLang="zh-CN" sz="1600" kern="1200" dirty="0">
                <a:solidFill>
                  <a:schemeClr val="tx1"/>
                </a:solidFill>
                <a:effectLst/>
                <a:latin typeface="微软雅黑" panose="020B0503020204020204" charset="-122"/>
                <a:ea typeface="微软雅黑" panose="020B0503020204020204" charset="-122"/>
                <a:cs typeface="+mn-cs"/>
              </a:rPr>
              <a:t>i</a:t>
            </a:r>
            <a:r>
              <a:rPr lang="zh-CN" altLang="en-US" sz="1600" kern="1200" dirty="0">
                <a:solidFill>
                  <a:schemeClr val="tx1"/>
                </a:solidFill>
                <a:effectLst/>
                <a:latin typeface="微软雅黑" panose="020B0503020204020204" charset="-122"/>
                <a:ea typeface="微软雅黑" panose="020B0503020204020204" charset="-122"/>
                <a:cs typeface="+mn-cs"/>
              </a:rPr>
              <a:t>的潜在状态与其他智能体的潜在状态类似，希望能用局部潜在状态表示全局信息。因此作者采用智能体</a:t>
            </a:r>
            <a:r>
              <a:rPr lang="en-US" altLang="zh-CN" sz="1600" kern="1200" dirty="0">
                <a:solidFill>
                  <a:schemeClr val="tx1"/>
                </a:solidFill>
                <a:effectLst/>
                <a:latin typeface="微软雅黑" panose="020B0503020204020204" charset="-122"/>
                <a:ea typeface="微软雅黑" panose="020B0503020204020204" charset="-122"/>
                <a:cs typeface="+mn-cs"/>
              </a:rPr>
              <a:t>i</a:t>
            </a:r>
            <a:r>
              <a:rPr lang="zh-CN" altLang="en-US" sz="1600" kern="1200" dirty="0">
                <a:solidFill>
                  <a:schemeClr val="tx1"/>
                </a:solidFill>
                <a:effectLst/>
                <a:latin typeface="微软雅黑" panose="020B0503020204020204" charset="-122"/>
                <a:ea typeface="微软雅黑" panose="020B0503020204020204" charset="-122"/>
                <a:cs typeface="+mn-cs"/>
              </a:rPr>
              <a:t>自身的潜在状态以及其他智能体潜在状态的均在做了一个</a:t>
            </a:r>
            <a:r>
              <a:rPr lang="en-US" altLang="zh-CN" sz="1600" kern="1200" dirty="0">
                <a:solidFill>
                  <a:schemeClr val="tx1"/>
                </a:solidFill>
                <a:effectLst/>
                <a:latin typeface="微软雅黑" panose="020B0503020204020204" charset="-122"/>
                <a:ea typeface="微软雅黑" panose="020B0503020204020204" charset="-122"/>
                <a:cs typeface="+mn-cs"/>
              </a:rPr>
              <a:t>MSE</a:t>
            </a:r>
            <a:r>
              <a:rPr lang="zh-CN" altLang="en-US" sz="1600" kern="1200" dirty="0">
                <a:solidFill>
                  <a:schemeClr val="tx1"/>
                </a:solidFill>
                <a:effectLst/>
                <a:latin typeface="微软雅黑" panose="020B0503020204020204" charset="-122"/>
                <a:ea typeface="微软雅黑" panose="020B0503020204020204" charset="-122"/>
                <a:cs typeface="+mn-cs"/>
              </a:rPr>
              <a:t>损失。并将公式</a:t>
            </a:r>
            <a:r>
              <a:rPr lang="en-US" altLang="zh-CN" sz="1600" kern="1200" dirty="0">
                <a:solidFill>
                  <a:schemeClr val="tx1"/>
                </a:solidFill>
                <a:effectLst/>
                <a:latin typeface="微软雅黑" panose="020B0503020204020204" charset="-122"/>
                <a:ea typeface="微软雅黑" panose="020B0503020204020204" charset="-122"/>
                <a:cs typeface="+mn-cs"/>
              </a:rPr>
              <a:t>8</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9</a:t>
            </a:r>
            <a:r>
              <a:rPr lang="zh-CN" altLang="en-US" sz="1600" kern="1200" dirty="0">
                <a:solidFill>
                  <a:schemeClr val="tx1"/>
                </a:solidFill>
                <a:effectLst/>
                <a:latin typeface="微软雅黑" panose="020B0503020204020204" charset="-122"/>
                <a:ea typeface="微软雅黑" panose="020B0503020204020204" charset="-122"/>
                <a:cs typeface="+mn-cs"/>
              </a:rPr>
              <a:t>加权</a:t>
            </a:r>
            <a:r>
              <a:rPr lang="zh-CN" altLang="en-US" sz="1600" kern="1200" dirty="0">
                <a:solidFill>
                  <a:schemeClr val="tx1"/>
                </a:solidFill>
                <a:effectLst/>
                <a:latin typeface="微软雅黑" panose="020B0503020204020204" charset="-122"/>
                <a:ea typeface="微软雅黑" panose="020B0503020204020204" charset="-122"/>
                <a:cs typeface="+mn-cs"/>
              </a:rPr>
              <a:t>求和。</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effectLst/>
                <a:sym typeface="+mn-ea"/>
              </a:rPr>
              <a:t>这篇文章采用</a:t>
            </a:r>
            <a:r>
              <a:rPr lang="en-US" altLang="zh-CN" dirty="0">
                <a:effectLst/>
                <a:sym typeface="+mn-ea"/>
              </a:rPr>
              <a:t>GCN</a:t>
            </a:r>
            <a:r>
              <a:rPr lang="zh-CN" altLang="en-US" dirty="0">
                <a:effectLst/>
                <a:sym typeface="+mn-ea"/>
              </a:rPr>
              <a:t>来进行信息聚合，</a:t>
            </a:r>
            <a:r>
              <a:rPr lang="en-US" altLang="zh-CN" dirty="0">
                <a:effectLst/>
                <a:sym typeface="+mn-ea"/>
              </a:rPr>
              <a:t>GCN</a:t>
            </a:r>
            <a:r>
              <a:rPr lang="zh-CN" altLang="en-US" dirty="0">
                <a:effectLst/>
                <a:sym typeface="+mn-ea"/>
              </a:rPr>
              <a:t>每层信息聚合如公式</a:t>
            </a:r>
            <a:r>
              <a:rPr lang="en-US" altLang="zh-CN" dirty="0">
                <a:effectLst/>
                <a:sym typeface="+mn-ea"/>
              </a:rPr>
              <a:t>11</a:t>
            </a:r>
            <a:r>
              <a:rPr lang="zh-CN" altLang="en-US" dirty="0">
                <a:effectLst/>
                <a:sym typeface="+mn-ea"/>
              </a:rPr>
              <a:t>所示。</a:t>
            </a:r>
            <a:r>
              <a:rPr lang="en-US" altLang="zh-CN" dirty="0">
                <a:effectLst/>
                <a:sym typeface="+mn-ea"/>
              </a:rPr>
              <a:t>GCN</a:t>
            </a:r>
            <a:r>
              <a:rPr lang="zh-CN" altLang="en-US" dirty="0">
                <a:effectLst/>
                <a:sym typeface="+mn-ea"/>
              </a:rPr>
              <a:t>和两个神经网络组合成一个模块，叫做</a:t>
            </a:r>
            <a:r>
              <a:rPr lang="en-US" altLang="zh-CN" dirty="0">
                <a:effectLst/>
                <a:sym typeface="+mn-ea"/>
              </a:rPr>
              <a:t>FlowNet</a:t>
            </a:r>
            <a:r>
              <a:rPr lang="zh-CN" altLang="en-US" dirty="0">
                <a:effectLst/>
                <a:sym typeface="+mn-ea"/>
              </a:rPr>
              <a:t>，如图</a:t>
            </a:r>
            <a:r>
              <a:rPr lang="en-US" altLang="zh-CN" dirty="0">
                <a:effectLst/>
                <a:sym typeface="+mn-ea"/>
              </a:rPr>
              <a:t>c</a:t>
            </a:r>
            <a:r>
              <a:rPr lang="zh-CN" altLang="en-US" dirty="0">
                <a:effectLst/>
                <a:sym typeface="+mn-ea"/>
              </a:rPr>
              <a:t>所示。</a:t>
            </a:r>
            <a:endParaRPr lang="zh-CN" altLang="en-US" dirty="0">
              <a:effectLst/>
              <a:sym typeface="+mn-ea"/>
            </a:endParaRPr>
          </a:p>
          <a:p>
            <a:r>
              <a:rPr lang="zh-CN" altLang="en-US" dirty="0">
                <a:effectLst/>
                <a:sym typeface="+mn-ea"/>
              </a:rPr>
              <a:t>将观测以及最大信息集合的集合通过</a:t>
            </a:r>
            <a:r>
              <a:rPr lang="en-US" altLang="zh-CN" dirty="0">
                <a:effectLst/>
                <a:sym typeface="+mn-ea"/>
              </a:rPr>
              <a:t>FlowNet</a:t>
            </a:r>
            <a:r>
              <a:rPr lang="zh-CN" altLang="en-US" dirty="0">
                <a:effectLst/>
                <a:sym typeface="+mn-ea"/>
              </a:rPr>
              <a:t>进行多轮信息聚合，得到两个</a:t>
            </a:r>
            <a:r>
              <a:rPr lang="en-US" altLang="zh-CN" dirty="0">
                <a:effectLst/>
                <a:sym typeface="+mn-ea"/>
              </a:rPr>
              <a:t>phi</a:t>
            </a:r>
            <a:r>
              <a:rPr lang="zh-CN" altLang="en-US" dirty="0">
                <a:effectLst/>
                <a:sym typeface="+mn-ea"/>
              </a:rPr>
              <a:t>，如公式</a:t>
            </a:r>
            <a:r>
              <a:rPr lang="en-US" altLang="zh-CN" dirty="0">
                <a:effectLst/>
                <a:sym typeface="+mn-ea"/>
              </a:rPr>
              <a:t>12</a:t>
            </a:r>
            <a:r>
              <a:rPr lang="zh-CN" altLang="en-US" dirty="0">
                <a:effectLst/>
                <a:sym typeface="+mn-ea"/>
              </a:rPr>
              <a:t>所示。将两个</a:t>
            </a:r>
            <a:r>
              <a:rPr lang="en-US" altLang="zh-CN" dirty="0">
                <a:effectLst/>
                <a:sym typeface="+mn-ea"/>
              </a:rPr>
              <a:t>ohi</a:t>
            </a:r>
            <a:r>
              <a:rPr lang="zh-CN" altLang="en-US" dirty="0">
                <a:effectLst/>
                <a:sym typeface="+mn-ea"/>
              </a:rPr>
              <a:t>输入到</a:t>
            </a:r>
            <a:r>
              <a:rPr lang="en-US" altLang="zh-CN" dirty="0">
                <a:effectLst/>
                <a:sym typeface="+mn-ea"/>
              </a:rPr>
              <a:t>GRU</a:t>
            </a:r>
            <a:r>
              <a:rPr lang="zh-CN" altLang="en-US" dirty="0">
                <a:effectLst/>
                <a:sym typeface="+mn-ea"/>
              </a:rPr>
              <a:t>中，得到</a:t>
            </a:r>
            <a:r>
              <a:rPr lang="en-US" altLang="zh-CN" dirty="0">
                <a:effectLst/>
                <a:sym typeface="+mn-ea"/>
              </a:rPr>
              <a:t>GRU</a:t>
            </a:r>
            <a:r>
              <a:rPr lang="zh-CN" altLang="en-US" dirty="0">
                <a:effectLst/>
                <a:sym typeface="+mn-ea"/>
              </a:rPr>
              <a:t>的隐藏状态，这个</a:t>
            </a:r>
            <a:r>
              <a:rPr lang="en-US" altLang="zh-CN" dirty="0">
                <a:effectLst/>
                <a:sym typeface="+mn-ea"/>
              </a:rPr>
              <a:t>GRU</a:t>
            </a:r>
            <a:r>
              <a:rPr lang="zh-CN" altLang="en-US" dirty="0">
                <a:effectLst/>
                <a:sym typeface="+mn-ea"/>
              </a:rPr>
              <a:t>的隐藏状态就是</a:t>
            </a:r>
            <a:r>
              <a:rPr lang="en-US" altLang="zh-CN" dirty="0">
                <a:effectLst/>
                <a:sym typeface="+mn-ea"/>
              </a:rPr>
              <a:t>t</a:t>
            </a:r>
            <a:r>
              <a:rPr lang="zh-CN" altLang="en-US" dirty="0">
                <a:effectLst/>
                <a:sym typeface="+mn-ea"/>
              </a:rPr>
              <a:t>时刻的最大信息集合，如公式</a:t>
            </a:r>
            <a:r>
              <a:rPr lang="en-US" altLang="zh-CN" dirty="0">
                <a:effectLst/>
                <a:sym typeface="+mn-ea"/>
              </a:rPr>
              <a:t>13</a:t>
            </a:r>
            <a:r>
              <a:rPr lang="zh-CN" altLang="en-US" dirty="0">
                <a:effectLst/>
                <a:sym typeface="+mn-ea"/>
              </a:rPr>
              <a:t>所示。然后把这个</a:t>
            </a:r>
            <a:r>
              <a:rPr lang="en-US" altLang="zh-CN" dirty="0">
                <a:effectLst/>
                <a:sym typeface="+mn-ea"/>
              </a:rPr>
              <a:t>ht</a:t>
            </a:r>
            <a:r>
              <a:rPr lang="zh-CN" altLang="en-US" dirty="0">
                <a:effectLst/>
                <a:sym typeface="+mn-ea"/>
              </a:rPr>
              <a:t>拆成两个维度相等的特征输入到一个可学习的高斯分布</a:t>
            </a:r>
            <a:r>
              <a:rPr lang="en-US" altLang="zh-CN" dirty="0">
                <a:effectLst/>
                <a:sym typeface="+mn-ea"/>
              </a:rPr>
              <a:t>N</a:t>
            </a:r>
            <a:r>
              <a:rPr lang="zh-CN" altLang="en-US" dirty="0">
                <a:effectLst/>
                <a:sym typeface="+mn-ea"/>
              </a:rPr>
              <a:t>中，然后采样得到潜在状态</a:t>
            </a:r>
            <a:r>
              <a:rPr lang="en-US" altLang="zh-CN" dirty="0">
                <a:effectLst/>
                <a:sym typeface="+mn-ea"/>
              </a:rPr>
              <a:t>shat</a:t>
            </a:r>
            <a:r>
              <a:rPr lang="zh-CN" altLang="en-US" dirty="0">
                <a:effectLst/>
                <a:sym typeface="+mn-ea"/>
              </a:rPr>
              <a:t>。然后将这个潜在状态</a:t>
            </a:r>
            <a:r>
              <a:rPr lang="en-US" altLang="zh-CN" dirty="0">
                <a:effectLst/>
                <a:sym typeface="+mn-ea"/>
              </a:rPr>
              <a:t>shat</a:t>
            </a:r>
            <a:r>
              <a:rPr lang="zh-CN" altLang="en-US" dirty="0">
                <a:effectLst/>
                <a:sym typeface="+mn-ea"/>
              </a:rPr>
              <a:t>与智能体位置</a:t>
            </a:r>
            <a:r>
              <a:rPr lang="en-US" altLang="zh-CN" dirty="0">
                <a:effectLst/>
                <a:sym typeface="+mn-ea"/>
              </a:rPr>
              <a:t>x</a:t>
            </a:r>
            <a:r>
              <a:rPr lang="zh-CN" altLang="en-US" dirty="0">
                <a:effectLst/>
                <a:sym typeface="+mn-ea"/>
              </a:rPr>
              <a:t>输入到解码器中，得到观测的重构</a:t>
            </a:r>
            <a:r>
              <a:rPr lang="en-US" altLang="zh-CN" dirty="0">
                <a:effectLst/>
                <a:sym typeface="+mn-ea"/>
              </a:rPr>
              <a:t>ohat</a:t>
            </a:r>
            <a:r>
              <a:rPr lang="zh-CN" altLang="en-US" dirty="0">
                <a:effectLst/>
                <a:sym typeface="+mn-ea"/>
              </a:rPr>
              <a:t>，如公式</a:t>
            </a:r>
            <a:r>
              <a:rPr lang="en-US" altLang="zh-CN" dirty="0">
                <a:effectLst/>
                <a:sym typeface="+mn-ea"/>
              </a:rPr>
              <a:t>15</a:t>
            </a:r>
            <a:r>
              <a:rPr lang="zh-CN" altLang="en-US" dirty="0">
                <a:effectLst/>
                <a:sym typeface="+mn-ea"/>
              </a:rPr>
              <a:t>所示。整个流程如图</a:t>
            </a:r>
            <a:r>
              <a:rPr lang="en-US" altLang="zh-CN" dirty="0">
                <a:effectLst/>
                <a:sym typeface="+mn-ea"/>
              </a:rPr>
              <a:t>a</a:t>
            </a:r>
            <a:r>
              <a:rPr lang="zh-CN" altLang="en-US" dirty="0">
                <a:effectLst/>
                <a:sym typeface="+mn-ea"/>
              </a:rPr>
              <a:t>所示。</a:t>
            </a:r>
            <a:endParaRPr lang="zh-CN" altLang="en-US" dirty="0">
              <a:effectLst/>
              <a:sym typeface="+mn-ea"/>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effectLst/>
                <a:sym typeface="+mn-ea"/>
              </a:rPr>
              <a:t>为了得到离线数据集，这篇首先执行随机策略以与环境交互，将观测值、位置和邻接矩阵存储在存储器缓冲器中。然后，使用上述前向规则来计算重构观测，并优化</a:t>
            </a:r>
            <a:r>
              <a:rPr lang="en-US" altLang="zh-CN" dirty="0">
                <a:effectLst/>
                <a:sym typeface="+mn-ea"/>
              </a:rPr>
              <a:t>VAE</a:t>
            </a:r>
            <a:r>
              <a:rPr lang="zh-CN" altLang="en-US" dirty="0">
                <a:effectLst/>
                <a:sym typeface="+mn-ea"/>
              </a:rPr>
              <a:t>的参数。通过迭代</a:t>
            </a:r>
            <a:r>
              <a:rPr lang="en-US" altLang="zh-CN" dirty="0">
                <a:effectLst/>
                <a:sym typeface="+mn-ea"/>
              </a:rPr>
              <a:t>Mnvif</a:t>
            </a:r>
            <a:r>
              <a:rPr lang="zh-CN" altLang="en-US" dirty="0">
                <a:effectLst/>
                <a:sym typeface="+mn-ea"/>
              </a:rPr>
              <a:t>中的所有片段，完成一个训练时期。</a:t>
            </a:r>
            <a:endParaRPr lang="en-US" altLang="zh-CN" dirty="0">
              <a:effectLst/>
              <a:sym typeface="+mn-ea"/>
            </a:endParaRPr>
          </a:p>
          <a:p>
            <a:r>
              <a:rPr lang="zh-CN" altLang="en-US" dirty="0">
                <a:effectLst/>
                <a:sym typeface="+mn-ea"/>
              </a:rPr>
              <a:t>在对</a:t>
            </a:r>
            <a:r>
              <a:rPr lang="en-US" altLang="zh-CN" dirty="0">
                <a:effectLst/>
                <a:sym typeface="+mn-ea"/>
              </a:rPr>
              <a:t>VAE</a:t>
            </a:r>
            <a:r>
              <a:rPr lang="zh-CN" altLang="en-US" dirty="0">
                <a:effectLst/>
                <a:sym typeface="+mn-ea"/>
              </a:rPr>
              <a:t>模块进行预训练后，我们使用其编码器部分作为多智能体系统的通信协议。用一句话概括就是，先随机采样环境数据训练</a:t>
            </a:r>
            <a:r>
              <a:rPr lang="en-US" altLang="zh-CN" dirty="0">
                <a:effectLst/>
                <a:sym typeface="+mn-ea"/>
              </a:rPr>
              <a:t>VAE</a:t>
            </a:r>
            <a:r>
              <a:rPr lang="zh-CN" altLang="en-US" dirty="0">
                <a:effectLst/>
                <a:sym typeface="+mn-ea"/>
              </a:rPr>
              <a:t>，然后训练好的编码器再用到</a:t>
            </a:r>
            <a:r>
              <a:rPr lang="en-US" altLang="zh-CN" dirty="0">
                <a:effectLst/>
                <a:sym typeface="+mn-ea"/>
              </a:rPr>
              <a:t>MARL</a:t>
            </a:r>
            <a:r>
              <a:rPr lang="zh-CN" altLang="en-US" dirty="0">
                <a:effectLst/>
                <a:sym typeface="+mn-ea"/>
              </a:rPr>
              <a:t>中，进行在线</a:t>
            </a:r>
            <a:r>
              <a:rPr lang="zh-CN" altLang="en-US" dirty="0">
                <a:effectLst/>
                <a:sym typeface="+mn-ea"/>
              </a:rPr>
              <a:t>学习。</a:t>
            </a:r>
            <a:endParaRPr lang="zh-CN" altLang="en-US" dirty="0">
              <a:effectLst/>
              <a:sym typeface="+mn-ea"/>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所提出的方法利用相邻通信，通过提供最大信息集合，并使用</a:t>
            </a:r>
            <a:r>
              <a:rPr lang="en-US" altLang="zh-CN" sz="1600" kern="1200" dirty="0">
                <a:solidFill>
                  <a:schemeClr val="tx1"/>
                </a:solidFill>
                <a:effectLst/>
                <a:latin typeface="微软雅黑" panose="020B0503020204020204" charset="-122"/>
                <a:ea typeface="微软雅黑" panose="020B0503020204020204" charset="-122"/>
                <a:cs typeface="+mn-cs"/>
              </a:rPr>
              <a:t>VAE</a:t>
            </a:r>
            <a:r>
              <a:rPr lang="zh-CN" altLang="en-US" sz="1600" kern="1200" dirty="0">
                <a:solidFill>
                  <a:schemeClr val="tx1"/>
                </a:solidFill>
                <a:effectLst/>
                <a:latin typeface="微软雅黑" panose="020B0503020204020204" charset="-122"/>
                <a:ea typeface="微软雅黑" panose="020B0503020204020204" charset="-122"/>
                <a:cs typeface="+mn-cs"/>
              </a:rPr>
              <a:t>将最大信息集合压缩成一个紧凑的潜在状态，以进一步减轻通信模块的冗余</a:t>
            </a:r>
            <a:r>
              <a:rPr lang="zh-CN" altLang="en-US" dirty="0">
                <a:effectLst/>
                <a:sym typeface="+mn-ea"/>
              </a:rPr>
              <a:t>信息</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未来的工作科研从离线的数据集中开发更高效的通信</a:t>
            </a:r>
            <a:r>
              <a:rPr lang="zh-CN" altLang="en-US" sz="1600" kern="1200" dirty="0">
                <a:solidFill>
                  <a:schemeClr val="tx1"/>
                </a:solidFill>
                <a:effectLst/>
                <a:latin typeface="微软雅黑" panose="020B0503020204020204" charset="-122"/>
                <a:ea typeface="微软雅黑" panose="020B0503020204020204" charset="-122"/>
                <a:cs typeface="+mn-cs"/>
              </a:rPr>
              <a:t>协议</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通信不一定非得是观测信息，也可以是值函数估计；目前多智能体通信的主流研究小规模一般使用图神经网络，大规模一般使用图论或者循环</a:t>
            </a:r>
            <a:r>
              <a:rPr lang="zh-CN" altLang="en-US" dirty="0"/>
              <a:t>网络。</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感谢老师同学观看，请各位老师同学批评指正</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首先是第一个点，叫做用于通信的门控循环模型，就是在</a:t>
            </a:r>
            <a:r>
              <a:rPr lang="en-US" altLang="zh-CN" sz="1600" kern="1200" dirty="0">
                <a:solidFill>
                  <a:schemeClr val="tx1"/>
                </a:solidFill>
                <a:effectLst/>
                <a:latin typeface="微软雅黑" panose="020B0503020204020204" charset="-122"/>
                <a:ea typeface="微软雅黑" panose="020B0503020204020204" charset="-122"/>
                <a:cs typeface="+mn-cs"/>
              </a:rPr>
              <a:t>GRU</a:t>
            </a:r>
            <a:r>
              <a:rPr lang="zh-CN" altLang="en-US" sz="1600" kern="1200" dirty="0">
                <a:solidFill>
                  <a:schemeClr val="tx1"/>
                </a:solidFill>
                <a:effectLst/>
                <a:latin typeface="微软雅黑" panose="020B0503020204020204" charset="-122"/>
                <a:ea typeface="微软雅黑" panose="020B0503020204020204" charset="-122"/>
                <a:cs typeface="+mn-cs"/>
              </a:rPr>
              <a:t>的基础上加了一个注意力机制，如右下角图</a:t>
            </a:r>
            <a:r>
              <a:rPr lang="zh-CN" altLang="en-US" sz="1600" kern="1200" dirty="0">
                <a:solidFill>
                  <a:schemeClr val="tx1"/>
                </a:solidFill>
                <a:effectLst/>
                <a:latin typeface="微软雅黑" panose="020B0503020204020204" charset="-122"/>
                <a:ea typeface="微软雅黑" panose="020B0503020204020204" charset="-122"/>
                <a:cs typeface="+mn-cs"/>
              </a:rPr>
              <a:t>所示。</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这种门控循环模型有三个输入：细胞状态</a:t>
            </a:r>
            <a:r>
              <a:rPr lang="en-US" altLang="zh-CN" sz="1600" kern="1200" dirty="0">
                <a:solidFill>
                  <a:schemeClr val="tx1"/>
                </a:solidFill>
                <a:effectLst/>
                <a:latin typeface="微软雅黑" panose="020B0503020204020204" charset="-122"/>
                <a:ea typeface="微软雅黑" panose="020B0503020204020204" charset="-122"/>
                <a:cs typeface="+mn-cs"/>
              </a:rPr>
              <a:t>ct-1</a:t>
            </a:r>
            <a:r>
              <a:rPr lang="zh-CN" altLang="en-US" sz="1600" kern="1200" dirty="0">
                <a:solidFill>
                  <a:schemeClr val="tx1"/>
                </a:solidFill>
                <a:effectLst/>
                <a:latin typeface="微软雅黑" panose="020B0503020204020204" charset="-122"/>
                <a:ea typeface="微软雅黑" panose="020B0503020204020204" charset="-122"/>
                <a:cs typeface="+mn-cs"/>
              </a:rPr>
              <a:t>、当前输入</a:t>
            </a:r>
            <a:r>
              <a:rPr lang="en-US" altLang="zh-CN" sz="1600" kern="1200" dirty="0">
                <a:solidFill>
                  <a:schemeClr val="tx1"/>
                </a:solidFill>
                <a:effectLst/>
                <a:latin typeface="微软雅黑" panose="020B0503020204020204" charset="-122"/>
                <a:ea typeface="微软雅黑" panose="020B0503020204020204" charset="-122"/>
                <a:cs typeface="+mn-cs"/>
              </a:rPr>
              <a:t>xt</a:t>
            </a:r>
            <a:r>
              <a:rPr lang="zh-CN" altLang="en-US" sz="1600" kern="1200" dirty="0">
                <a:solidFill>
                  <a:schemeClr val="tx1"/>
                </a:solidFill>
                <a:effectLst/>
                <a:latin typeface="微软雅黑" panose="020B0503020204020204" charset="-122"/>
                <a:ea typeface="微软雅黑" panose="020B0503020204020204" charset="-122"/>
                <a:cs typeface="+mn-cs"/>
              </a:rPr>
              <a:t>和通信消息</a:t>
            </a:r>
            <a:r>
              <a:rPr lang="en-US" altLang="zh-CN" sz="1600" kern="1200" dirty="0">
                <a:solidFill>
                  <a:schemeClr val="tx1"/>
                </a:solidFill>
                <a:effectLst/>
                <a:latin typeface="微软雅黑" panose="020B0503020204020204" charset="-122"/>
                <a:ea typeface="微软雅黑" panose="020B0503020204020204" charset="-122"/>
                <a:cs typeface="+mn-cs"/>
              </a:rPr>
              <a:t>ht-1</a:t>
            </a:r>
            <a:r>
              <a:rPr lang="zh-CN" altLang="en-US" sz="1600" kern="1200" dirty="0">
                <a:solidFill>
                  <a:schemeClr val="tx1"/>
                </a:solidFill>
                <a:effectLst/>
                <a:latin typeface="微软雅黑" panose="020B0503020204020204" charset="-122"/>
                <a:ea typeface="微软雅黑" panose="020B0503020204020204" charset="-122"/>
                <a:cs typeface="+mn-cs"/>
              </a:rPr>
              <a:t>。其中这个当前输入在这篇论文里就是智能体</a:t>
            </a:r>
            <a:r>
              <a:rPr lang="en-US" altLang="zh-CN" sz="1600" kern="1200" dirty="0">
                <a:solidFill>
                  <a:schemeClr val="tx1"/>
                </a:solidFill>
                <a:effectLst/>
                <a:latin typeface="微软雅黑" panose="020B0503020204020204" charset="-122"/>
                <a:ea typeface="微软雅黑" panose="020B0503020204020204" charset="-122"/>
                <a:cs typeface="+mn-cs"/>
              </a:rPr>
              <a:t>i</a:t>
            </a:r>
            <a:r>
              <a:rPr lang="zh-CN" altLang="en-US" sz="1600" kern="1200" dirty="0">
                <a:solidFill>
                  <a:schemeClr val="tx1"/>
                </a:solidFill>
                <a:effectLst/>
                <a:latin typeface="微软雅黑" panose="020B0503020204020204" charset="-122"/>
                <a:ea typeface="微软雅黑" panose="020B0503020204020204" charset="-122"/>
                <a:cs typeface="+mn-cs"/>
              </a:rPr>
              <a:t>观测的编码特征。在时间</a:t>
            </a:r>
            <a:r>
              <a:rPr lang="en-US" altLang="zh-CN" sz="1600" kern="1200" dirty="0">
                <a:solidFill>
                  <a:schemeClr val="tx1"/>
                </a:solidFill>
                <a:effectLst/>
                <a:latin typeface="微软雅黑" panose="020B0503020204020204" charset="-122"/>
                <a:ea typeface="微软雅黑" panose="020B0503020204020204" charset="-122"/>
                <a:cs typeface="+mn-cs"/>
              </a:rPr>
              <a:t>t</a:t>
            </a:r>
            <a:r>
              <a:rPr lang="zh-CN" altLang="en-US" sz="1600" kern="1200" dirty="0">
                <a:solidFill>
                  <a:schemeClr val="tx1"/>
                </a:solidFill>
                <a:effectLst/>
                <a:latin typeface="微软雅黑" panose="020B0503020204020204" charset="-122"/>
                <a:ea typeface="微软雅黑" panose="020B0503020204020204" charset="-122"/>
                <a:cs typeface="+mn-cs"/>
              </a:rPr>
              <a:t>，上一时刻细胞状态、通信消息与当前观测编码特征一起输入到这个门控循环模型</a:t>
            </a:r>
            <a:r>
              <a:rPr lang="zh-CN" altLang="en-US" sz="1600" kern="1200" dirty="0">
                <a:solidFill>
                  <a:schemeClr val="tx1"/>
                </a:solidFill>
                <a:effectLst/>
                <a:latin typeface="微软雅黑" panose="020B0503020204020204" charset="-122"/>
                <a:ea typeface="微软雅黑" panose="020B0503020204020204" charset="-122"/>
                <a:cs typeface="+mn-cs"/>
              </a:rPr>
              <a:t>中。</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首先，复位门处理</a:t>
            </a:r>
            <a:r>
              <a:rPr lang="en-US" altLang="zh-CN" sz="1600" kern="1200" dirty="0">
                <a:solidFill>
                  <a:schemeClr val="tx1"/>
                </a:solidFill>
                <a:effectLst/>
                <a:latin typeface="微软雅黑" panose="020B0503020204020204" charset="-122"/>
                <a:ea typeface="微软雅黑" panose="020B0503020204020204" charset="-122"/>
                <a:cs typeface="+mn-cs"/>
              </a:rPr>
              <a:t>ct-1</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xt</a:t>
            </a:r>
            <a:r>
              <a:rPr lang="zh-CN" altLang="en-US" sz="1600" kern="1200" dirty="0">
                <a:solidFill>
                  <a:schemeClr val="tx1"/>
                </a:solidFill>
                <a:effectLst/>
                <a:latin typeface="微软雅黑" panose="020B0503020204020204" charset="-122"/>
                <a:ea typeface="微软雅黑" panose="020B0503020204020204" charset="-122"/>
                <a:cs typeface="+mn-cs"/>
              </a:rPr>
              <a:t>，计算复位信息</a:t>
            </a:r>
            <a:r>
              <a:rPr lang="en-US" altLang="zh-CN" sz="1600" kern="1200" dirty="0">
                <a:solidFill>
                  <a:schemeClr val="tx1"/>
                </a:solidFill>
                <a:effectLst/>
                <a:latin typeface="微软雅黑" panose="020B0503020204020204" charset="-122"/>
                <a:ea typeface="微软雅黑" panose="020B0503020204020204" charset="-122"/>
                <a:cs typeface="+mn-cs"/>
              </a:rPr>
              <a:t>r</a:t>
            </a:r>
            <a:r>
              <a:rPr lang="zh-CN" altLang="en-US" sz="1600" kern="1200" dirty="0">
                <a:solidFill>
                  <a:schemeClr val="tx1"/>
                </a:solidFill>
                <a:effectLst/>
                <a:latin typeface="微软雅黑" panose="020B0503020204020204" charset="-122"/>
                <a:ea typeface="微软雅黑" panose="020B0503020204020204" charset="-122"/>
                <a:cs typeface="+mn-cs"/>
              </a:rPr>
              <a:t>，如公式</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所示。更新信息</a:t>
            </a:r>
            <a:r>
              <a:rPr lang="en-US" altLang="zh-CN" sz="1600" kern="1200" dirty="0">
                <a:solidFill>
                  <a:schemeClr val="tx1"/>
                </a:solidFill>
                <a:effectLst/>
                <a:latin typeface="微软雅黑" panose="020B0503020204020204" charset="-122"/>
                <a:ea typeface="微软雅黑" panose="020B0503020204020204" charset="-122"/>
                <a:cs typeface="+mn-cs"/>
              </a:rPr>
              <a:t>z</a:t>
            </a:r>
            <a:r>
              <a:rPr lang="zh-CN" altLang="en-US" sz="1600" kern="1200" dirty="0">
                <a:solidFill>
                  <a:schemeClr val="tx1"/>
                </a:solidFill>
                <a:effectLst/>
                <a:latin typeface="微软雅黑" panose="020B0503020204020204" charset="-122"/>
                <a:ea typeface="微软雅黑" panose="020B0503020204020204" charset="-122"/>
                <a:cs typeface="+mn-cs"/>
              </a:rPr>
              <a:t>如公式</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所示，</a:t>
            </a:r>
            <a:r>
              <a:rPr lang="en-US" altLang="zh-CN" sz="1600" kern="1200" dirty="0">
                <a:solidFill>
                  <a:schemeClr val="tx1"/>
                </a:solidFill>
                <a:effectLst/>
                <a:latin typeface="微软雅黑" panose="020B0503020204020204" charset="-122"/>
                <a:ea typeface="微软雅黑" panose="020B0503020204020204" charset="-122"/>
                <a:cs typeface="+mn-cs"/>
              </a:rPr>
              <a:t>z</a:t>
            </a:r>
            <a:r>
              <a:rPr lang="zh-CN" altLang="en-US" sz="1600" kern="1200" dirty="0">
                <a:solidFill>
                  <a:schemeClr val="tx1"/>
                </a:solidFill>
                <a:effectLst/>
                <a:latin typeface="微软雅黑" panose="020B0503020204020204" charset="-122"/>
                <a:ea typeface="微软雅黑" panose="020B0503020204020204" charset="-122"/>
                <a:cs typeface="+mn-cs"/>
              </a:rPr>
              <a:t>决定了单元格状态中哪些数据应该被遗忘，哪些输入中的信息应该被记住。应该存储的新数据</a:t>
            </a:r>
            <a:r>
              <a:rPr lang="en-US" altLang="zh-CN" sz="1600" kern="1200" dirty="0">
                <a:solidFill>
                  <a:schemeClr val="tx1"/>
                </a:solidFill>
                <a:effectLst/>
                <a:latin typeface="微软雅黑" panose="020B0503020204020204" charset="-122"/>
                <a:ea typeface="微软雅黑" panose="020B0503020204020204" charset="-122"/>
                <a:cs typeface="+mn-cs"/>
              </a:rPr>
              <a:t>c</a:t>
            </a:r>
            <a:r>
              <a:rPr lang="zh-CN" altLang="en-US" sz="1600" kern="1200" dirty="0">
                <a:solidFill>
                  <a:schemeClr val="tx1"/>
                </a:solidFill>
                <a:effectLst/>
                <a:latin typeface="微软雅黑" panose="020B0503020204020204" charset="-122"/>
                <a:ea typeface="微软雅黑" panose="020B0503020204020204" charset="-122"/>
                <a:cs typeface="+mn-cs"/>
              </a:rPr>
              <a:t>波浪如公式</a:t>
            </a: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所示，下一时刻的细胞状态如公式</a:t>
            </a:r>
            <a:r>
              <a:rPr lang="en-US" altLang="zh-CN" sz="1600" kern="1200" dirty="0">
                <a:solidFill>
                  <a:schemeClr val="tx1"/>
                </a:solidFill>
                <a:effectLst/>
                <a:latin typeface="微软雅黑" panose="020B0503020204020204" charset="-122"/>
                <a:ea typeface="微软雅黑" panose="020B0503020204020204" charset="-122"/>
                <a:cs typeface="+mn-cs"/>
              </a:rPr>
              <a:t>4</a:t>
            </a:r>
            <a:r>
              <a:rPr lang="zh-CN" altLang="en-US" sz="1600" kern="1200" dirty="0">
                <a:solidFill>
                  <a:schemeClr val="tx1"/>
                </a:solidFill>
                <a:effectLst/>
                <a:latin typeface="微软雅黑" panose="020B0503020204020204" charset="-122"/>
                <a:ea typeface="微软雅黑" panose="020B0503020204020204" charset="-122"/>
                <a:cs typeface="+mn-cs"/>
              </a:rPr>
              <a:t>所示。计算当前输入</a:t>
            </a:r>
            <a:r>
              <a:rPr lang="en-US" altLang="zh-CN" sz="1600" kern="1200" dirty="0">
                <a:solidFill>
                  <a:schemeClr val="tx1"/>
                </a:solidFill>
                <a:effectLst/>
                <a:latin typeface="微软雅黑" panose="020B0503020204020204" charset="-122"/>
                <a:ea typeface="微软雅黑" panose="020B0503020204020204" charset="-122"/>
                <a:cs typeface="+mn-cs"/>
              </a:rPr>
              <a:t>x</a:t>
            </a:r>
            <a:r>
              <a:rPr lang="zh-CN" altLang="en-US" sz="1600" kern="1200" dirty="0">
                <a:solidFill>
                  <a:schemeClr val="tx1"/>
                </a:solidFill>
                <a:effectLst/>
                <a:latin typeface="微软雅黑" panose="020B0503020204020204" charset="-122"/>
                <a:ea typeface="微软雅黑" panose="020B0503020204020204" charset="-122"/>
                <a:cs typeface="+mn-cs"/>
              </a:rPr>
              <a:t>与上一时刻消息</a:t>
            </a:r>
            <a:r>
              <a:rPr lang="en-US" altLang="zh-CN" sz="1600" kern="1200" dirty="0">
                <a:solidFill>
                  <a:schemeClr val="tx1"/>
                </a:solidFill>
                <a:effectLst/>
                <a:latin typeface="微软雅黑" panose="020B0503020204020204" charset="-122"/>
                <a:ea typeface="微软雅黑" panose="020B0503020204020204" charset="-122"/>
                <a:cs typeface="+mn-cs"/>
              </a:rPr>
              <a:t>h</a:t>
            </a:r>
            <a:r>
              <a:rPr lang="zh-CN" altLang="en-US" sz="1600" kern="1200" dirty="0">
                <a:solidFill>
                  <a:schemeClr val="tx1"/>
                </a:solidFill>
                <a:effectLst/>
                <a:latin typeface="微软雅黑" panose="020B0503020204020204" charset="-122"/>
                <a:ea typeface="微软雅黑" panose="020B0503020204020204" charset="-122"/>
                <a:cs typeface="+mn-cs"/>
              </a:rPr>
              <a:t>之间的注意力系数，如公式</a:t>
            </a:r>
            <a:r>
              <a:rPr lang="en-US" altLang="zh-CN" sz="1600" kern="1200" dirty="0">
                <a:solidFill>
                  <a:schemeClr val="tx1"/>
                </a:solidFill>
                <a:effectLst/>
                <a:latin typeface="微软雅黑" panose="020B0503020204020204" charset="-122"/>
                <a:ea typeface="微软雅黑" panose="020B0503020204020204" charset="-122"/>
                <a:cs typeface="+mn-cs"/>
              </a:rPr>
              <a:t>5</a:t>
            </a:r>
            <a:r>
              <a:rPr lang="zh-CN" altLang="en-US" sz="1600" kern="1200" dirty="0">
                <a:solidFill>
                  <a:schemeClr val="tx1"/>
                </a:solidFill>
                <a:effectLst/>
                <a:latin typeface="微软雅黑" panose="020B0503020204020204" charset="-122"/>
                <a:ea typeface="微软雅黑" panose="020B0503020204020204" charset="-122"/>
                <a:cs typeface="+mn-cs"/>
              </a:rPr>
              <a:t>所示，最后利用公式</a:t>
            </a:r>
            <a:r>
              <a:rPr lang="en-US" altLang="zh-CN" sz="1600" kern="1200" dirty="0">
                <a:solidFill>
                  <a:schemeClr val="tx1"/>
                </a:solidFill>
                <a:effectLst/>
                <a:latin typeface="微软雅黑" panose="020B0503020204020204" charset="-122"/>
                <a:ea typeface="微软雅黑" panose="020B0503020204020204" charset="-122"/>
                <a:cs typeface="+mn-cs"/>
              </a:rPr>
              <a:t>6</a:t>
            </a:r>
            <a:r>
              <a:rPr lang="zh-CN" altLang="en-US" sz="1600" kern="1200" dirty="0">
                <a:solidFill>
                  <a:schemeClr val="tx1"/>
                </a:solidFill>
                <a:effectLst/>
                <a:latin typeface="微软雅黑" panose="020B0503020204020204" charset="-122"/>
                <a:ea typeface="微软雅黑" panose="020B0503020204020204" charset="-122"/>
                <a:cs typeface="+mn-cs"/>
              </a:rPr>
              <a:t>生成当前时刻</a:t>
            </a:r>
            <a:r>
              <a:rPr lang="zh-CN" altLang="en-US" sz="1600" kern="1200" dirty="0">
                <a:solidFill>
                  <a:schemeClr val="tx1"/>
                </a:solidFill>
                <a:effectLst/>
                <a:latin typeface="微软雅黑" panose="020B0503020204020204" charset="-122"/>
                <a:ea typeface="微软雅黑" panose="020B0503020204020204" charset="-122"/>
                <a:cs typeface="+mn-cs"/>
              </a:rPr>
              <a:t>消息。</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这种架构中，状态</a:t>
            </a:r>
            <a:r>
              <a:rPr lang="en-US" altLang="zh-CN" sz="1600" kern="1200" dirty="0">
                <a:solidFill>
                  <a:schemeClr val="tx1"/>
                </a:solidFill>
                <a:effectLst/>
                <a:latin typeface="微软雅黑" panose="020B0503020204020204" charset="-122"/>
                <a:ea typeface="微软雅黑" panose="020B0503020204020204" charset="-122"/>
                <a:cs typeface="+mn-cs"/>
              </a:rPr>
              <a:t>ct</a:t>
            </a:r>
            <a:r>
              <a:rPr lang="zh-CN" altLang="en-US" sz="1600" kern="1200" dirty="0">
                <a:solidFill>
                  <a:schemeClr val="tx1"/>
                </a:solidFill>
                <a:effectLst/>
                <a:latin typeface="微软雅黑" panose="020B0503020204020204" charset="-122"/>
                <a:ea typeface="微软雅黑" panose="020B0503020204020204" charset="-122"/>
                <a:cs typeface="+mn-cs"/>
              </a:rPr>
              <a:t>存储的是当前智能体的历史信息。虽然消息</a:t>
            </a:r>
            <a:r>
              <a:rPr lang="en-US" altLang="zh-CN" sz="1600" kern="1200" dirty="0">
                <a:solidFill>
                  <a:schemeClr val="tx1"/>
                </a:solidFill>
                <a:effectLst/>
                <a:latin typeface="微软雅黑" panose="020B0503020204020204" charset="-122"/>
                <a:ea typeface="微软雅黑" panose="020B0503020204020204" charset="-122"/>
                <a:cs typeface="+mn-cs"/>
              </a:rPr>
              <a:t>ht</a:t>
            </a:r>
            <a:r>
              <a:rPr lang="zh-CN" altLang="en-US" sz="1600" kern="1200" dirty="0">
                <a:solidFill>
                  <a:schemeClr val="tx1"/>
                </a:solidFill>
                <a:effectLst/>
                <a:latin typeface="微软雅黑" panose="020B0503020204020204" charset="-122"/>
                <a:ea typeface="微软雅黑" panose="020B0503020204020204" charset="-122"/>
                <a:cs typeface="+mn-cs"/>
              </a:rPr>
              <a:t>的产生会需要</a:t>
            </a:r>
            <a:r>
              <a:rPr lang="en-US" altLang="zh-CN" sz="1600" kern="1200" dirty="0">
                <a:solidFill>
                  <a:schemeClr val="tx1"/>
                </a:solidFill>
                <a:effectLst/>
                <a:latin typeface="微软雅黑" panose="020B0503020204020204" charset="-122"/>
                <a:ea typeface="微软雅黑" panose="020B0503020204020204" charset="-122"/>
                <a:cs typeface="+mn-cs"/>
              </a:rPr>
              <a:t>ct</a:t>
            </a:r>
            <a:r>
              <a:rPr lang="zh-CN" altLang="en-US" sz="1600" kern="1200" dirty="0">
                <a:solidFill>
                  <a:schemeClr val="tx1"/>
                </a:solidFill>
                <a:effectLst/>
                <a:latin typeface="微软雅黑" panose="020B0503020204020204" charset="-122"/>
                <a:ea typeface="微软雅黑" panose="020B0503020204020204" charset="-122"/>
                <a:cs typeface="+mn-cs"/>
              </a:rPr>
              <a:t>，但是</a:t>
            </a:r>
            <a:r>
              <a:rPr lang="en-US" altLang="zh-CN" sz="1600" kern="1200" dirty="0">
                <a:solidFill>
                  <a:schemeClr val="tx1"/>
                </a:solidFill>
                <a:effectLst/>
                <a:latin typeface="微软雅黑" panose="020B0503020204020204" charset="-122"/>
                <a:ea typeface="微软雅黑" panose="020B0503020204020204" charset="-122"/>
                <a:cs typeface="+mn-cs"/>
              </a:rPr>
              <a:t>ht</a:t>
            </a:r>
            <a:r>
              <a:rPr lang="zh-CN" altLang="en-US" sz="1600" kern="1200" dirty="0">
                <a:solidFill>
                  <a:schemeClr val="tx1"/>
                </a:solidFill>
                <a:effectLst/>
                <a:latin typeface="微软雅黑" panose="020B0503020204020204" charset="-122"/>
                <a:ea typeface="微软雅黑" panose="020B0503020204020204" charset="-122"/>
                <a:cs typeface="+mn-cs"/>
              </a:rPr>
              <a:t>与</a:t>
            </a:r>
            <a:r>
              <a:rPr lang="en-US" altLang="zh-CN" sz="1600" kern="1200" dirty="0">
                <a:solidFill>
                  <a:schemeClr val="tx1"/>
                </a:solidFill>
                <a:effectLst/>
                <a:latin typeface="微软雅黑" panose="020B0503020204020204" charset="-122"/>
                <a:ea typeface="微软雅黑" panose="020B0503020204020204" charset="-122"/>
                <a:cs typeface="+mn-cs"/>
              </a:rPr>
              <a:t>ct</a:t>
            </a:r>
            <a:r>
              <a:rPr lang="zh-CN" altLang="en-US" sz="1600" kern="1200" dirty="0">
                <a:solidFill>
                  <a:schemeClr val="tx1"/>
                </a:solidFill>
                <a:effectLst/>
                <a:latin typeface="微软雅黑" panose="020B0503020204020204" charset="-122"/>
                <a:ea typeface="微软雅黑" panose="020B0503020204020204" charset="-122"/>
                <a:cs typeface="+mn-cs"/>
              </a:rPr>
              <a:t>分离，</a:t>
            </a:r>
            <a:r>
              <a:rPr lang="en-US" altLang="zh-CN" sz="1600" kern="1200" dirty="0">
                <a:solidFill>
                  <a:schemeClr val="tx1"/>
                </a:solidFill>
                <a:effectLst/>
                <a:latin typeface="微软雅黑" panose="020B0503020204020204" charset="-122"/>
                <a:ea typeface="微软雅黑" panose="020B0503020204020204" charset="-122"/>
                <a:cs typeface="+mn-cs"/>
              </a:rPr>
              <a:t>ht</a:t>
            </a:r>
            <a:r>
              <a:rPr lang="zh-CN" altLang="en-US" sz="1600" kern="1200" dirty="0">
                <a:solidFill>
                  <a:schemeClr val="tx1"/>
                </a:solidFill>
                <a:effectLst/>
                <a:latin typeface="微软雅黑" panose="020B0503020204020204" charset="-122"/>
                <a:ea typeface="微软雅黑" panose="020B0503020204020204" charset="-122"/>
                <a:cs typeface="+mn-cs"/>
              </a:rPr>
              <a:t>不影响</a:t>
            </a:r>
            <a:r>
              <a:rPr lang="en-US" altLang="zh-CN" sz="1600" kern="1200" dirty="0">
                <a:solidFill>
                  <a:schemeClr val="tx1"/>
                </a:solidFill>
                <a:effectLst/>
                <a:latin typeface="微软雅黑" panose="020B0503020204020204" charset="-122"/>
                <a:ea typeface="微软雅黑" panose="020B0503020204020204" charset="-122"/>
                <a:cs typeface="+mn-cs"/>
              </a:rPr>
              <a:t>ct</a:t>
            </a:r>
            <a:r>
              <a:rPr lang="zh-CN" altLang="en-US" sz="1600" kern="1200" dirty="0">
                <a:solidFill>
                  <a:schemeClr val="tx1"/>
                </a:solidFill>
                <a:effectLst/>
                <a:latin typeface="微软雅黑" panose="020B0503020204020204" charset="-122"/>
                <a:ea typeface="微软雅黑" panose="020B0503020204020204" charset="-122"/>
                <a:cs typeface="+mn-cs"/>
              </a:rPr>
              <a:t>，因此作者认为智能体发送的消息不会影响智能体自身的历史信息。这篇文章的作者认为这种不影响历史信息的通信机制可以适用于通信对象不断变化的多智能体系统，通信具有</a:t>
            </a:r>
            <a:r>
              <a:rPr lang="zh-CN" altLang="en-US" sz="1600" kern="1200" dirty="0">
                <a:solidFill>
                  <a:schemeClr val="tx1"/>
                </a:solidFill>
                <a:effectLst/>
                <a:latin typeface="微软雅黑" panose="020B0503020204020204" charset="-122"/>
                <a:ea typeface="微软雅黑" panose="020B0503020204020204" charset="-122"/>
                <a:cs typeface="+mn-cs"/>
              </a:rPr>
              <a:t>鲁棒性。</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600" kern="1200" dirty="0">
                <a:solidFill>
                  <a:schemeClr val="tx1"/>
                </a:solidFill>
                <a:effectLst/>
                <a:latin typeface="微软雅黑" panose="020B0503020204020204" charset="-122"/>
                <a:ea typeface="微软雅黑" panose="020B0503020204020204" charset="-122"/>
                <a:cs typeface="+mn-cs"/>
              </a:rPr>
              <a:t>第二个点就是这个双循环通信，如图</a:t>
            </a:r>
            <a:r>
              <a:rPr lang="en-US" altLang="zh-CN" sz="1600" kern="1200" dirty="0">
                <a:solidFill>
                  <a:schemeClr val="tx1"/>
                </a:solidFill>
                <a:effectLst/>
                <a:latin typeface="微软雅黑" panose="020B0503020204020204" charset="-122"/>
                <a:ea typeface="微软雅黑" panose="020B0503020204020204" charset="-122"/>
                <a:cs typeface="+mn-cs"/>
              </a:rPr>
              <a:t>a</a:t>
            </a:r>
            <a:r>
              <a:rPr lang="zh-CN" altLang="en-US" sz="1600" kern="1200" dirty="0">
                <a:solidFill>
                  <a:schemeClr val="tx1"/>
                </a:solidFill>
                <a:effectLst/>
                <a:latin typeface="微软雅黑" panose="020B0503020204020204" charset="-122"/>
                <a:ea typeface="微软雅黑" panose="020B0503020204020204" charset="-122"/>
                <a:cs typeface="+mn-cs"/>
              </a:rPr>
              <a:t>所示。图</a:t>
            </a:r>
            <a:r>
              <a:rPr lang="en-US" altLang="zh-CN" sz="1600" kern="1200" dirty="0">
                <a:solidFill>
                  <a:schemeClr val="tx1"/>
                </a:solidFill>
                <a:effectLst/>
                <a:latin typeface="微软雅黑" panose="020B0503020204020204" charset="-122"/>
                <a:ea typeface="微软雅黑" panose="020B0503020204020204" charset="-122"/>
                <a:cs typeface="+mn-cs"/>
              </a:rPr>
              <a:t>s</a:t>
            </a:r>
            <a:r>
              <a:rPr lang="zh-CN" altLang="en-US" sz="1600" kern="1200" dirty="0">
                <a:solidFill>
                  <a:schemeClr val="tx1"/>
                </a:solidFill>
                <a:effectLst/>
                <a:latin typeface="微软雅黑" panose="020B0503020204020204" charset="-122"/>
                <a:ea typeface="微软雅黑" panose="020B0503020204020204" charset="-122"/>
                <a:cs typeface="+mn-cs"/>
              </a:rPr>
              <a:t>是对智能体</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进行分析，智能体</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根据自身上一时刻细胞状态</a:t>
            </a:r>
            <a:r>
              <a:rPr lang="en-US" altLang="zh-CN" sz="1600" kern="1200" dirty="0">
                <a:solidFill>
                  <a:schemeClr val="tx1"/>
                </a:solidFill>
                <a:effectLst/>
                <a:latin typeface="微软雅黑" panose="020B0503020204020204" charset="-122"/>
                <a:ea typeface="微软雅黑" panose="020B0503020204020204" charset="-122"/>
                <a:cs typeface="+mn-cs"/>
              </a:rPr>
              <a:t>ct-1</a:t>
            </a:r>
            <a:r>
              <a:rPr lang="zh-CN" altLang="en-US" sz="1600" kern="1200" dirty="0">
                <a:solidFill>
                  <a:schemeClr val="tx1"/>
                </a:solidFill>
                <a:effectLst/>
                <a:latin typeface="微软雅黑" panose="020B0503020204020204" charset="-122"/>
                <a:ea typeface="微软雅黑" panose="020B0503020204020204" charset="-122"/>
                <a:cs typeface="+mn-cs"/>
              </a:rPr>
              <a:t>，当前时刻观测编码结果</a:t>
            </a:r>
            <a:r>
              <a:rPr lang="en-US" altLang="zh-CN" sz="1600" kern="1200" dirty="0">
                <a:solidFill>
                  <a:schemeClr val="tx1"/>
                </a:solidFill>
                <a:effectLst/>
                <a:latin typeface="微软雅黑" panose="020B0503020204020204" charset="-122"/>
                <a:ea typeface="微软雅黑" panose="020B0503020204020204" charset="-122"/>
                <a:cs typeface="+mn-cs"/>
              </a:rPr>
              <a:t>st</a:t>
            </a:r>
            <a:r>
              <a:rPr lang="zh-CN" altLang="en-US" sz="1600" kern="1200" dirty="0">
                <a:solidFill>
                  <a:schemeClr val="tx1"/>
                </a:solidFill>
                <a:effectLst/>
                <a:latin typeface="微软雅黑" panose="020B0503020204020204" charset="-122"/>
                <a:ea typeface="微软雅黑" panose="020B0503020204020204" charset="-122"/>
                <a:cs typeface="+mn-cs"/>
              </a:rPr>
              <a:t>也就是上一个点中的</a:t>
            </a:r>
            <a:r>
              <a:rPr lang="en-US" altLang="zh-CN" sz="1600" kern="1200" dirty="0">
                <a:solidFill>
                  <a:schemeClr val="tx1"/>
                </a:solidFill>
                <a:effectLst/>
                <a:latin typeface="微软雅黑" panose="020B0503020204020204" charset="-122"/>
                <a:ea typeface="微软雅黑" panose="020B0503020204020204" charset="-122"/>
                <a:cs typeface="+mn-cs"/>
              </a:rPr>
              <a:t>xt</a:t>
            </a:r>
            <a:r>
              <a:rPr lang="zh-CN" altLang="en-US" sz="1600" kern="1200" dirty="0">
                <a:solidFill>
                  <a:schemeClr val="tx1"/>
                </a:solidFill>
                <a:effectLst/>
                <a:latin typeface="微软雅黑" panose="020B0503020204020204" charset="-122"/>
                <a:ea typeface="微软雅黑" panose="020B0503020204020204" charset="-122"/>
                <a:cs typeface="+mn-cs"/>
              </a:rPr>
              <a:t>，以及上一时刻通信消息</a:t>
            </a:r>
            <a:r>
              <a:rPr lang="en-US" sz="1600" kern="1200" dirty="0">
                <a:solidFill>
                  <a:schemeClr val="tx1"/>
                </a:solidFill>
                <a:effectLst/>
                <a:latin typeface="微软雅黑" panose="020B0503020204020204" charset="-122"/>
                <a:ea typeface="微软雅黑" panose="020B0503020204020204" charset="-122"/>
                <a:cs typeface="+mn-cs"/>
              </a:rPr>
              <a:t>ht-1</a:t>
            </a:r>
            <a:r>
              <a:rPr lang="zh-CN" altLang="en-US" sz="1600" kern="1200" dirty="0">
                <a:solidFill>
                  <a:schemeClr val="tx1"/>
                </a:solidFill>
                <a:effectLst/>
                <a:latin typeface="微软雅黑" panose="020B0503020204020204" charset="-122"/>
                <a:ea typeface="微软雅黑" panose="020B0503020204020204" charset="-122"/>
                <a:cs typeface="+mn-cs"/>
              </a:rPr>
              <a:t>输入到门控循环模型中，得到一个临时的消息</a:t>
            </a:r>
            <a:r>
              <a:rPr lang="en-US" altLang="zh-CN" sz="1600" kern="1200" dirty="0">
                <a:solidFill>
                  <a:schemeClr val="tx1"/>
                </a:solidFill>
                <a:effectLst/>
                <a:latin typeface="微软雅黑" panose="020B0503020204020204" charset="-122"/>
                <a:ea typeface="微软雅黑" panose="020B0503020204020204" charset="-122"/>
                <a:cs typeface="+mn-cs"/>
              </a:rPr>
              <a:t>hhat</a:t>
            </a:r>
            <a:r>
              <a:rPr lang="zh-CN" altLang="en-US" sz="1600" kern="1200" dirty="0">
                <a:solidFill>
                  <a:schemeClr val="tx1"/>
                </a:solidFill>
                <a:effectLst/>
                <a:latin typeface="微软雅黑" panose="020B0503020204020204" charset="-122"/>
                <a:ea typeface="微软雅黑" panose="020B0503020204020204" charset="-122"/>
                <a:cs typeface="+mn-cs"/>
              </a:rPr>
              <a:t>和当前时刻的细胞状态</a:t>
            </a:r>
            <a:r>
              <a:rPr lang="en-US" altLang="zh-CN" sz="1600" kern="1200" dirty="0">
                <a:solidFill>
                  <a:schemeClr val="tx1"/>
                </a:solidFill>
                <a:effectLst/>
                <a:latin typeface="微软雅黑" panose="020B0503020204020204" charset="-122"/>
                <a:ea typeface="微软雅黑" panose="020B0503020204020204" charset="-122"/>
                <a:cs typeface="+mn-cs"/>
              </a:rPr>
              <a:t>c1t</a:t>
            </a:r>
            <a:r>
              <a:rPr lang="zh-CN" altLang="en-US" sz="1600" kern="1200" dirty="0">
                <a:solidFill>
                  <a:schemeClr val="tx1"/>
                </a:solidFill>
                <a:effectLst/>
                <a:latin typeface="微软雅黑" panose="020B0503020204020204" charset="-122"/>
                <a:ea typeface="微软雅黑" panose="020B0503020204020204" charset="-122"/>
                <a:cs typeface="+mn-cs"/>
              </a:rPr>
              <a:t>，如公式</a:t>
            </a:r>
            <a:r>
              <a:rPr lang="en-US" altLang="zh-CN" sz="1600" kern="1200" dirty="0">
                <a:solidFill>
                  <a:schemeClr val="tx1"/>
                </a:solidFill>
                <a:effectLst/>
                <a:latin typeface="微软雅黑" panose="020B0503020204020204" charset="-122"/>
                <a:ea typeface="微软雅黑" panose="020B0503020204020204" charset="-122"/>
                <a:cs typeface="+mn-cs"/>
              </a:rPr>
              <a:t>7</a:t>
            </a:r>
            <a:r>
              <a:rPr lang="zh-CN" altLang="en-US" sz="1600" kern="1200" dirty="0">
                <a:solidFill>
                  <a:schemeClr val="tx1"/>
                </a:solidFill>
                <a:effectLst/>
                <a:latin typeface="微软雅黑" panose="020B0503020204020204" charset="-122"/>
                <a:ea typeface="微软雅黑" panose="020B0503020204020204" charset="-122"/>
                <a:cs typeface="+mn-cs"/>
              </a:rPr>
              <a:t>所示。然后把公式</a:t>
            </a:r>
            <a:r>
              <a:rPr lang="en-US" altLang="zh-CN" sz="1600" kern="1200" dirty="0">
                <a:solidFill>
                  <a:schemeClr val="tx1"/>
                </a:solidFill>
                <a:effectLst/>
                <a:latin typeface="微软雅黑" panose="020B0503020204020204" charset="-122"/>
                <a:ea typeface="微软雅黑" panose="020B0503020204020204" charset="-122"/>
                <a:cs typeface="+mn-cs"/>
              </a:rPr>
              <a:t>7</a:t>
            </a:r>
            <a:r>
              <a:rPr lang="zh-CN" altLang="en-US" sz="1600" kern="1200" dirty="0">
                <a:solidFill>
                  <a:schemeClr val="tx1"/>
                </a:solidFill>
                <a:effectLst/>
                <a:latin typeface="微软雅黑" panose="020B0503020204020204" charset="-122"/>
                <a:ea typeface="微软雅黑" panose="020B0503020204020204" charset="-122"/>
                <a:cs typeface="+mn-cs"/>
              </a:rPr>
              <a:t>得到的临时消息</a:t>
            </a:r>
            <a:r>
              <a:rPr lang="en-US" altLang="zh-CN" sz="1600" kern="1200" dirty="0">
                <a:solidFill>
                  <a:schemeClr val="tx1"/>
                </a:solidFill>
                <a:effectLst/>
                <a:latin typeface="微软雅黑" panose="020B0503020204020204" charset="-122"/>
                <a:ea typeface="微软雅黑" panose="020B0503020204020204" charset="-122"/>
                <a:cs typeface="+mn-cs"/>
              </a:rPr>
              <a:t>hhat</a:t>
            </a:r>
            <a:r>
              <a:rPr lang="zh-CN" altLang="en-US" sz="1600" kern="1200" dirty="0">
                <a:solidFill>
                  <a:schemeClr val="tx1"/>
                </a:solidFill>
                <a:effectLst/>
                <a:latin typeface="微软雅黑" panose="020B0503020204020204" charset="-122"/>
                <a:ea typeface="微软雅黑" panose="020B0503020204020204" charset="-122"/>
                <a:cs typeface="+mn-cs"/>
              </a:rPr>
              <a:t>，利用公式</a:t>
            </a:r>
            <a:r>
              <a:rPr lang="en-US" altLang="zh-CN" sz="1600" kern="1200" dirty="0">
                <a:solidFill>
                  <a:schemeClr val="tx1"/>
                </a:solidFill>
                <a:effectLst/>
                <a:latin typeface="微软雅黑" panose="020B0503020204020204" charset="-122"/>
                <a:ea typeface="微软雅黑" panose="020B0503020204020204" charset="-122"/>
                <a:cs typeface="+mn-cs"/>
              </a:rPr>
              <a:t>8</a:t>
            </a:r>
            <a:r>
              <a:rPr lang="zh-CN" altLang="en-US" sz="1600" kern="1200" dirty="0">
                <a:solidFill>
                  <a:schemeClr val="tx1"/>
                </a:solidFill>
                <a:effectLst/>
                <a:latin typeface="微软雅黑" panose="020B0503020204020204" charset="-122"/>
                <a:ea typeface="微软雅黑" panose="020B0503020204020204" charset="-122"/>
                <a:cs typeface="+mn-cs"/>
              </a:rPr>
              <a:t>，输入到智能体</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的循环网络中，将临时消息再次编码，然后把消息输入到智能体</a:t>
            </a: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中，以此类推，公式</a:t>
            </a:r>
            <a:r>
              <a:rPr lang="en-US" altLang="zh-CN" sz="1600" kern="1200" dirty="0">
                <a:solidFill>
                  <a:schemeClr val="tx1"/>
                </a:solidFill>
                <a:effectLst/>
                <a:latin typeface="微软雅黑" panose="020B0503020204020204" charset="-122"/>
                <a:ea typeface="微软雅黑" panose="020B0503020204020204" charset="-122"/>
                <a:cs typeface="+mn-cs"/>
              </a:rPr>
              <a:t>9</a:t>
            </a:r>
            <a:r>
              <a:rPr lang="zh-CN" altLang="en-US" sz="1600" kern="1200" dirty="0">
                <a:solidFill>
                  <a:schemeClr val="tx1"/>
                </a:solidFill>
                <a:effectLst/>
                <a:latin typeface="微软雅黑" panose="020B0503020204020204" charset="-122"/>
                <a:ea typeface="微软雅黑" panose="020B0503020204020204" charset="-122"/>
                <a:cs typeface="+mn-cs"/>
              </a:rPr>
              <a:t>展示了临时消息</a:t>
            </a:r>
            <a:r>
              <a:rPr lang="en-US" altLang="zh-CN" sz="1600" kern="1200" dirty="0">
                <a:solidFill>
                  <a:schemeClr val="tx1"/>
                </a:solidFill>
                <a:effectLst/>
                <a:latin typeface="微软雅黑" panose="020B0503020204020204" charset="-122"/>
                <a:ea typeface="微软雅黑" panose="020B0503020204020204" charset="-122"/>
                <a:cs typeface="+mn-cs"/>
              </a:rPr>
              <a:t>hhat</a:t>
            </a:r>
            <a:r>
              <a:rPr lang="zh-CN" altLang="en-US" sz="1600" kern="1200" dirty="0">
                <a:solidFill>
                  <a:schemeClr val="tx1"/>
                </a:solidFill>
                <a:effectLst/>
                <a:latin typeface="微软雅黑" panose="020B0503020204020204" charset="-122"/>
                <a:ea typeface="微软雅黑" panose="020B0503020204020204" charset="-122"/>
                <a:cs typeface="+mn-cs"/>
              </a:rPr>
              <a:t>经过所有智能体的循环网络编码后的最终消息，最终消息输入到智能体</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的策略网络中，如图</a:t>
            </a:r>
            <a:r>
              <a:rPr lang="en-US" altLang="zh-CN" sz="1600" kern="1200" dirty="0">
                <a:solidFill>
                  <a:schemeClr val="tx1"/>
                </a:solidFill>
                <a:effectLst/>
                <a:latin typeface="微软雅黑" panose="020B0503020204020204" charset="-122"/>
                <a:ea typeface="微软雅黑" panose="020B0503020204020204" charset="-122"/>
                <a:cs typeface="+mn-cs"/>
              </a:rPr>
              <a:t>a</a:t>
            </a:r>
            <a:r>
              <a:rPr lang="zh-CN" altLang="en-US" sz="1600" kern="1200" dirty="0">
                <a:solidFill>
                  <a:schemeClr val="tx1"/>
                </a:solidFill>
                <a:effectLst/>
                <a:latin typeface="微软雅黑" panose="020B0503020204020204" charset="-122"/>
                <a:ea typeface="微软雅黑" panose="020B0503020204020204" charset="-122"/>
                <a:cs typeface="+mn-cs"/>
              </a:rPr>
              <a:t>所示。</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2A02352-FA78-424A-9237-D0BA87671771}"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29C0749D-2F59-4EC7-BBFF-A9307FBB7504}"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D9A26AC-1923-4427-B4CD-19CD4F07AC4B}"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60539F5-6FE0-462E-8801-6C439ED55DD0}"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8C47E231-8E48-434B-9644-8EFCA1F3D642}"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CFC38EA1-C396-483E-8A5E-9E425BDFD51A}"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800D9915-9474-4789-A728-2794EAF01914}" type="datetime1">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3671A44-F950-4B7A-AC4F-B97F35CA1D88}" type="datetime1">
              <a:rPr lang="zh-HK" altLang="en-US" smtClean="0">
                <a:solidFill>
                  <a:prstClr val="black">
                    <a:tint val="75000"/>
                  </a:prstClr>
                </a:solidFill>
              </a:rPr>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9F8A491-66AD-4349-90C4-46A92855ED2C}" type="datetime1">
              <a:rPr lang="zh-HK" altLang="en-US" smtClean="0">
                <a:solidFill>
                  <a:prstClr val="black">
                    <a:tint val="75000"/>
                  </a:prstClr>
                </a:solidFill>
              </a:rPr>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01FAA-338E-485B-B115-2C62AD2A5A1C}" type="datetime1">
              <a:rPr lang="zh-HK" altLang="en-US" smtClean="0">
                <a:solidFill>
                  <a:prstClr val="black">
                    <a:tint val="75000"/>
                  </a:prstClr>
                </a:solidFill>
              </a:rPr>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a:xfrm>
            <a:off x="11784000" y="6478905"/>
            <a:ext cx="408000" cy="365125"/>
          </a:xfr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fld id="{8592E714-8771-4256-B120-A1444CD7D5F3}" type="slidenum">
              <a:rPr lang="zh-HK" altLang="en-US" smtClean="0"/>
            </a:fld>
            <a:endParaRPr lang="zh-HK"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7A5B1DE-47B3-429F-89C9-1DFC8A28EB62}" type="datetime1">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50E3A2EB-5A54-4E3F-BC8E-FD0371C54240}"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FC4DCC9-7DC2-4FFC-8CFA-8A291754AFD9}" type="datetime1">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C26E2CC-B67F-44F4-8E63-3D2110F32D98}"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7FBA692-3A9E-4ECC-B70F-39A38E6FDC85}"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B3FA986A-FE73-4398-9AE5-9B401A3A8672}"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02CEBE9A-D6CF-409F-8B35-536E38E32E00}" type="datetime1">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2860B113-B6BB-456A-948C-909854A2CE25}" type="datetime1">
              <a:rPr lang="zh-HK" altLang="en-US" smtClean="0"/>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AF73846-97E0-4FFF-B076-3986A5617372}" type="datetime1">
              <a:rPr lang="zh-HK" altLang="en-US" smtClean="0"/>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83798C-AF67-42D6-828B-2970DD555736}" type="datetime1">
              <a:rPr lang="zh-HK" altLang="en-US" smtClean="0"/>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721BB204-8DBB-4C44-9B30-9DD9D703E0DA}" type="datetime1">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0DC8259E-C15E-44C8-BC29-FA4578202D53}" type="datetime1">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6E15B4-9985-4E8A-9444-B97F683DF1B3}" type="datetime1">
              <a:rPr lang="zh-HK" altLang="en-US" smtClean="0"/>
            </a:fld>
            <a:endParaRPr lang="zh-HK"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5C72C-05F9-42DA-A32C-E89F323A6F21}" type="slidenum">
              <a:rPr lang="zh-HK" altLang="en-US" smtClean="0"/>
            </a:fld>
            <a:endParaRPr lang="zh-HK"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0BDA6-FB1E-4C60-AF08-640F56201863}"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11712000" y="6421664"/>
            <a:ext cx="367200" cy="365125"/>
          </a:xfrm>
          <a:prstGeom prst="rect">
            <a:avLst/>
          </a:prstGeom>
        </p:spPr>
        <p:txBody>
          <a:bodyPr vert="horz" lIns="91440" tIns="45720" rIns="91440" bIns="45720" rtlCol="0" anchor="ctr"/>
          <a:lstStyle>
            <a:lvl1pPr algn="r">
              <a:defRPr sz="1200">
                <a:solidFill>
                  <a:schemeClr val="bg1"/>
                </a:solidFill>
              </a:defRPr>
            </a:lvl1pPr>
          </a:lstStyle>
          <a:p>
            <a:fld id="{8592E714-8771-4256-B120-A1444CD7D5F3}" type="slidenum">
              <a:rPr lang="zh-HK" altLang="en-US" smtClean="0"/>
            </a:fld>
            <a:endParaRPr lang="zh-HK"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notesSlide" Target="../notesSlides/notesSlide1.xml"/><Relationship Id="rId12" Type="http://schemas.openxmlformats.org/officeDocument/2006/relationships/slideLayout" Target="../slideLayouts/slideLayout1.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8.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8.xml"/><Relationship Id="rId4" Type="http://schemas.microsoft.com/office/2007/relationships/hdphoto" Target="../media/image2.wdp"/><Relationship Id="rId3" Type="http://schemas.openxmlformats.org/officeDocument/2006/relationships/image" Target="../media/image1.png"/><Relationship Id="rId2" Type="http://schemas.openxmlformats.org/officeDocument/2006/relationships/tags" Target="../tags/tag98.xml"/><Relationship Id="rId1" Type="http://schemas.openxmlformats.org/officeDocument/2006/relationships/tags" Target="../tags/tag97.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tags" Target="../tags/tag100.xml"/><Relationship Id="rId1" Type="http://schemas.openxmlformats.org/officeDocument/2006/relationships/tags" Target="../tags/tag99.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8.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tags" Target="../tags/tag102.xml"/><Relationship Id="rId1" Type="http://schemas.openxmlformats.org/officeDocument/2006/relationships/tags" Target="../tags/tag101.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8.xml"/><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tags" Target="../tags/tag103.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8.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2" Type="http://schemas.openxmlformats.org/officeDocument/2006/relationships/notesSlide" Target="../notesSlides/notesSlide17.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112.xml"/><Relationship Id="rId29" Type="http://schemas.openxmlformats.org/officeDocument/2006/relationships/image" Target="../media/image1.png"/><Relationship Id="rId28" Type="http://schemas.openxmlformats.org/officeDocument/2006/relationships/tags" Target="../tags/tag137.xml"/><Relationship Id="rId27" Type="http://schemas.openxmlformats.org/officeDocument/2006/relationships/tags" Target="../tags/tag136.xml"/><Relationship Id="rId26" Type="http://schemas.openxmlformats.org/officeDocument/2006/relationships/tags" Target="../tags/tag135.xml"/><Relationship Id="rId25" Type="http://schemas.openxmlformats.org/officeDocument/2006/relationships/tags" Target="../tags/tag134.xml"/><Relationship Id="rId24" Type="http://schemas.openxmlformats.org/officeDocument/2006/relationships/tags" Target="../tags/tag133.xml"/><Relationship Id="rId23" Type="http://schemas.openxmlformats.org/officeDocument/2006/relationships/tags" Target="../tags/tag132.xml"/><Relationship Id="rId22" Type="http://schemas.openxmlformats.org/officeDocument/2006/relationships/tags" Target="../tags/tag131.xml"/><Relationship Id="rId21" Type="http://schemas.openxmlformats.org/officeDocument/2006/relationships/tags" Target="../tags/tag130.xml"/><Relationship Id="rId20" Type="http://schemas.openxmlformats.org/officeDocument/2006/relationships/tags" Target="../tags/tag129.xml"/><Relationship Id="rId2" Type="http://schemas.openxmlformats.org/officeDocument/2006/relationships/tags" Target="../tags/tag111.xml"/><Relationship Id="rId19" Type="http://schemas.openxmlformats.org/officeDocument/2006/relationships/tags" Target="../tags/tag128.xml"/><Relationship Id="rId18" Type="http://schemas.openxmlformats.org/officeDocument/2006/relationships/tags" Target="../tags/tag127.xml"/><Relationship Id="rId17" Type="http://schemas.openxmlformats.org/officeDocument/2006/relationships/tags" Target="../tags/tag126.xml"/><Relationship Id="rId16" Type="http://schemas.openxmlformats.org/officeDocument/2006/relationships/tags" Target="../tags/tag125.xml"/><Relationship Id="rId15" Type="http://schemas.openxmlformats.org/officeDocument/2006/relationships/tags" Target="../tags/tag124.xml"/><Relationship Id="rId14" Type="http://schemas.openxmlformats.org/officeDocument/2006/relationships/tags" Target="../tags/tag123.xml"/><Relationship Id="rId13" Type="http://schemas.openxmlformats.org/officeDocument/2006/relationships/tags" Target="../tags/tag122.xml"/><Relationship Id="rId12" Type="http://schemas.openxmlformats.org/officeDocument/2006/relationships/tags" Target="../tags/tag121.xml"/><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tags" Target="../tags/tag110.xml"/></Relationships>
</file>

<file path=ppt/slides/_rels/slide18.xml.rels><?xml version="1.0" encoding="UTF-8" standalone="yes"?>
<Relationships xmlns="http://schemas.openxmlformats.org/package/2006/relationships"><Relationship Id="rId9" Type="http://schemas.openxmlformats.org/officeDocument/2006/relationships/tags" Target="../tags/tag146.xml"/><Relationship Id="rId8" Type="http://schemas.openxmlformats.org/officeDocument/2006/relationships/tags" Target="../tags/tag145.xml"/><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32" Type="http://schemas.openxmlformats.org/officeDocument/2006/relationships/notesSlide" Target="../notesSlides/notesSlide18.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140.xml"/><Relationship Id="rId29" Type="http://schemas.openxmlformats.org/officeDocument/2006/relationships/image" Target="../media/image1.png"/><Relationship Id="rId28" Type="http://schemas.openxmlformats.org/officeDocument/2006/relationships/tags" Target="../tags/tag165.xml"/><Relationship Id="rId27" Type="http://schemas.openxmlformats.org/officeDocument/2006/relationships/tags" Target="../tags/tag164.xml"/><Relationship Id="rId26" Type="http://schemas.openxmlformats.org/officeDocument/2006/relationships/tags" Target="../tags/tag163.xml"/><Relationship Id="rId25" Type="http://schemas.openxmlformats.org/officeDocument/2006/relationships/tags" Target="../tags/tag162.xml"/><Relationship Id="rId24" Type="http://schemas.openxmlformats.org/officeDocument/2006/relationships/tags" Target="../tags/tag161.xml"/><Relationship Id="rId23" Type="http://schemas.openxmlformats.org/officeDocument/2006/relationships/tags" Target="../tags/tag160.xml"/><Relationship Id="rId22" Type="http://schemas.openxmlformats.org/officeDocument/2006/relationships/tags" Target="../tags/tag159.xml"/><Relationship Id="rId21" Type="http://schemas.openxmlformats.org/officeDocument/2006/relationships/tags" Target="../tags/tag158.xml"/><Relationship Id="rId20" Type="http://schemas.openxmlformats.org/officeDocument/2006/relationships/tags" Target="../tags/tag157.xml"/><Relationship Id="rId2" Type="http://schemas.openxmlformats.org/officeDocument/2006/relationships/tags" Target="../tags/tag139.xml"/><Relationship Id="rId19" Type="http://schemas.openxmlformats.org/officeDocument/2006/relationships/tags" Target="../tags/tag156.xml"/><Relationship Id="rId18" Type="http://schemas.openxmlformats.org/officeDocument/2006/relationships/tags" Target="../tags/tag155.xml"/><Relationship Id="rId17" Type="http://schemas.openxmlformats.org/officeDocument/2006/relationships/tags" Target="../tags/tag154.xml"/><Relationship Id="rId16" Type="http://schemas.openxmlformats.org/officeDocument/2006/relationships/tags" Target="../tags/tag153.xml"/><Relationship Id="rId15" Type="http://schemas.openxmlformats.org/officeDocument/2006/relationships/tags" Target="../tags/tag152.xml"/><Relationship Id="rId14" Type="http://schemas.openxmlformats.org/officeDocument/2006/relationships/tags" Target="../tags/tag151.xml"/><Relationship Id="rId13" Type="http://schemas.openxmlformats.org/officeDocument/2006/relationships/tags" Target="../tags/tag150.xml"/><Relationship Id="rId12" Type="http://schemas.openxmlformats.org/officeDocument/2006/relationships/tags" Target="../tags/tag149.xml"/><Relationship Id="rId11" Type="http://schemas.openxmlformats.org/officeDocument/2006/relationships/tags" Target="../tags/tag148.xml"/><Relationship Id="rId10" Type="http://schemas.openxmlformats.org/officeDocument/2006/relationships/tags" Target="../tags/tag147.xml"/><Relationship Id="rId1" Type="http://schemas.openxmlformats.org/officeDocument/2006/relationships/tags" Target="../tags/tag13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tags" Target="../tags/tag12.xml"/><Relationship Id="rId2" Type="http://schemas.microsoft.com/office/2007/relationships/hdphoto" Target="../media/image2.wdp"/><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tags" Target="../tags/tag174.xml"/><Relationship Id="rId8" Type="http://schemas.openxmlformats.org/officeDocument/2006/relationships/tags" Target="../tags/tag173.xml"/><Relationship Id="rId7" Type="http://schemas.openxmlformats.org/officeDocument/2006/relationships/tags" Target="../tags/tag172.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2" Type="http://schemas.openxmlformats.org/officeDocument/2006/relationships/notesSlide" Target="../notesSlides/notesSlide20.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168.xml"/><Relationship Id="rId29" Type="http://schemas.openxmlformats.org/officeDocument/2006/relationships/image" Target="../media/image1.png"/><Relationship Id="rId28" Type="http://schemas.openxmlformats.org/officeDocument/2006/relationships/tags" Target="../tags/tag193.xml"/><Relationship Id="rId27" Type="http://schemas.openxmlformats.org/officeDocument/2006/relationships/tags" Target="../tags/tag192.xml"/><Relationship Id="rId26" Type="http://schemas.openxmlformats.org/officeDocument/2006/relationships/tags" Target="../tags/tag191.xml"/><Relationship Id="rId25" Type="http://schemas.openxmlformats.org/officeDocument/2006/relationships/tags" Target="../tags/tag190.xml"/><Relationship Id="rId24" Type="http://schemas.openxmlformats.org/officeDocument/2006/relationships/tags" Target="../tags/tag189.xml"/><Relationship Id="rId23" Type="http://schemas.openxmlformats.org/officeDocument/2006/relationships/tags" Target="../tags/tag188.xml"/><Relationship Id="rId22" Type="http://schemas.openxmlformats.org/officeDocument/2006/relationships/tags" Target="../tags/tag187.xml"/><Relationship Id="rId21" Type="http://schemas.openxmlformats.org/officeDocument/2006/relationships/tags" Target="../tags/tag186.xml"/><Relationship Id="rId20" Type="http://schemas.openxmlformats.org/officeDocument/2006/relationships/tags" Target="../tags/tag185.xml"/><Relationship Id="rId2" Type="http://schemas.openxmlformats.org/officeDocument/2006/relationships/tags" Target="../tags/tag167.xml"/><Relationship Id="rId19" Type="http://schemas.openxmlformats.org/officeDocument/2006/relationships/tags" Target="../tags/tag184.xml"/><Relationship Id="rId18" Type="http://schemas.openxmlformats.org/officeDocument/2006/relationships/tags" Target="../tags/tag183.xml"/><Relationship Id="rId17" Type="http://schemas.openxmlformats.org/officeDocument/2006/relationships/tags" Target="../tags/tag182.xml"/><Relationship Id="rId16" Type="http://schemas.openxmlformats.org/officeDocument/2006/relationships/tags" Target="../tags/tag181.xml"/><Relationship Id="rId15" Type="http://schemas.openxmlformats.org/officeDocument/2006/relationships/tags" Target="../tags/tag180.xml"/><Relationship Id="rId14" Type="http://schemas.openxmlformats.org/officeDocument/2006/relationships/tags" Target="../tags/tag179.xml"/><Relationship Id="rId13" Type="http://schemas.openxmlformats.org/officeDocument/2006/relationships/tags" Target="../tags/tag178.xml"/><Relationship Id="rId12" Type="http://schemas.openxmlformats.org/officeDocument/2006/relationships/tags" Target="../tags/tag177.xml"/><Relationship Id="rId11" Type="http://schemas.openxmlformats.org/officeDocument/2006/relationships/tags" Target="../tags/tag176.xml"/><Relationship Id="rId10" Type="http://schemas.openxmlformats.org/officeDocument/2006/relationships/tags" Target="../tags/tag175.xml"/><Relationship Id="rId1" Type="http://schemas.openxmlformats.org/officeDocument/2006/relationships/tags" Target="../tags/tag166.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8.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8.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8.xml"/><Relationship Id="rId2" Type="http://schemas.openxmlformats.org/officeDocument/2006/relationships/image" Target="../media/image29.png"/><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8.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8.xml"/><Relationship Id="rId2" Type="http://schemas.openxmlformats.org/officeDocument/2006/relationships/image" Target="../media/image34.png"/><Relationship Id="rId1" Type="http://schemas.openxmlformats.org/officeDocument/2006/relationships/image" Target="../media/image33.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8.xml"/><Relationship Id="rId4" Type="http://schemas.microsoft.com/office/2007/relationships/hdphoto" Target="../media/image2.wdp"/><Relationship Id="rId3" Type="http://schemas.openxmlformats.org/officeDocument/2006/relationships/image" Target="../media/image1.png"/><Relationship Id="rId2" Type="http://schemas.openxmlformats.org/officeDocument/2006/relationships/tags" Target="../tags/tag195.xml"/><Relationship Id="rId1" Type="http://schemas.openxmlformats.org/officeDocument/2006/relationships/tags" Target="../tags/tag194.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8.xml"/><Relationship Id="rId3" Type="http://schemas.openxmlformats.org/officeDocument/2006/relationships/image" Target="../media/image35.png"/><Relationship Id="rId2" Type="http://schemas.openxmlformats.org/officeDocument/2006/relationships/tags" Target="../tags/tag197.xml"/><Relationship Id="rId1" Type="http://schemas.openxmlformats.org/officeDocument/2006/relationships/tags" Target="../tags/tag196.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8.xml"/><Relationship Id="rId3" Type="http://schemas.openxmlformats.org/officeDocument/2006/relationships/image" Target="../media/image36.png"/><Relationship Id="rId2" Type="http://schemas.openxmlformats.org/officeDocument/2006/relationships/tags" Target="../tags/tag199.xml"/><Relationship Id="rId1" Type="http://schemas.openxmlformats.org/officeDocument/2006/relationships/tags" Target="../tags/tag198.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8.xml"/><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tags" Target="../tags/tag200.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18.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9" Type="http://schemas.openxmlformats.org/officeDocument/2006/relationships/tags" Target="../tags/tag215.xml"/><Relationship Id="rId8" Type="http://schemas.openxmlformats.org/officeDocument/2006/relationships/tags" Target="../tags/tag214.xml"/><Relationship Id="rId7" Type="http://schemas.openxmlformats.org/officeDocument/2006/relationships/tags" Target="../tags/tag213.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2" Type="http://schemas.openxmlformats.org/officeDocument/2006/relationships/notesSlide" Target="../notesSlides/notesSlide32.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209.xml"/><Relationship Id="rId29" Type="http://schemas.openxmlformats.org/officeDocument/2006/relationships/image" Target="../media/image1.png"/><Relationship Id="rId28" Type="http://schemas.openxmlformats.org/officeDocument/2006/relationships/tags" Target="../tags/tag234.xml"/><Relationship Id="rId27" Type="http://schemas.openxmlformats.org/officeDocument/2006/relationships/tags" Target="../tags/tag233.xml"/><Relationship Id="rId26" Type="http://schemas.openxmlformats.org/officeDocument/2006/relationships/tags" Target="../tags/tag232.xml"/><Relationship Id="rId25" Type="http://schemas.openxmlformats.org/officeDocument/2006/relationships/tags" Target="../tags/tag231.xml"/><Relationship Id="rId24" Type="http://schemas.openxmlformats.org/officeDocument/2006/relationships/tags" Target="../tags/tag230.xml"/><Relationship Id="rId23" Type="http://schemas.openxmlformats.org/officeDocument/2006/relationships/tags" Target="../tags/tag229.xml"/><Relationship Id="rId22" Type="http://schemas.openxmlformats.org/officeDocument/2006/relationships/tags" Target="../tags/tag228.xml"/><Relationship Id="rId21" Type="http://schemas.openxmlformats.org/officeDocument/2006/relationships/tags" Target="../tags/tag227.xml"/><Relationship Id="rId20" Type="http://schemas.openxmlformats.org/officeDocument/2006/relationships/tags" Target="../tags/tag226.xml"/><Relationship Id="rId2" Type="http://schemas.openxmlformats.org/officeDocument/2006/relationships/tags" Target="../tags/tag208.xml"/><Relationship Id="rId19" Type="http://schemas.openxmlformats.org/officeDocument/2006/relationships/tags" Target="../tags/tag225.xml"/><Relationship Id="rId18" Type="http://schemas.openxmlformats.org/officeDocument/2006/relationships/tags" Target="../tags/tag224.xml"/><Relationship Id="rId17" Type="http://schemas.openxmlformats.org/officeDocument/2006/relationships/tags" Target="../tags/tag223.xml"/><Relationship Id="rId16" Type="http://schemas.openxmlformats.org/officeDocument/2006/relationships/tags" Target="../tags/tag222.xml"/><Relationship Id="rId15" Type="http://schemas.openxmlformats.org/officeDocument/2006/relationships/tags" Target="../tags/tag221.xml"/><Relationship Id="rId14" Type="http://schemas.openxmlformats.org/officeDocument/2006/relationships/tags" Target="../tags/tag220.xml"/><Relationship Id="rId13" Type="http://schemas.openxmlformats.org/officeDocument/2006/relationships/tags" Target="../tags/tag219.xml"/><Relationship Id="rId12" Type="http://schemas.openxmlformats.org/officeDocument/2006/relationships/tags" Target="../tags/tag218.xml"/><Relationship Id="rId11" Type="http://schemas.openxmlformats.org/officeDocument/2006/relationships/tags" Target="../tags/tag217.xml"/><Relationship Id="rId10" Type="http://schemas.openxmlformats.org/officeDocument/2006/relationships/tags" Target="../tags/tag216.xml"/><Relationship Id="rId1" Type="http://schemas.openxmlformats.org/officeDocument/2006/relationships/tags" Target="../tags/tag207.xml"/></Relationships>
</file>

<file path=ppt/slides/_rels/slide33.xml.rels><?xml version="1.0" encoding="UTF-8" standalone="yes"?>
<Relationships xmlns="http://schemas.openxmlformats.org/package/2006/relationships"><Relationship Id="rId9" Type="http://schemas.openxmlformats.org/officeDocument/2006/relationships/tags" Target="../tags/tag243.xml"/><Relationship Id="rId8" Type="http://schemas.openxmlformats.org/officeDocument/2006/relationships/tags" Target="../tags/tag242.xml"/><Relationship Id="rId7" Type="http://schemas.openxmlformats.org/officeDocument/2006/relationships/tags" Target="../tags/tag241.xml"/><Relationship Id="rId6" Type="http://schemas.openxmlformats.org/officeDocument/2006/relationships/tags" Target="../tags/tag240.xml"/><Relationship Id="rId5" Type="http://schemas.openxmlformats.org/officeDocument/2006/relationships/tags" Target="../tags/tag239.xml"/><Relationship Id="rId4" Type="http://schemas.openxmlformats.org/officeDocument/2006/relationships/tags" Target="../tags/tag238.xml"/><Relationship Id="rId32" Type="http://schemas.openxmlformats.org/officeDocument/2006/relationships/notesSlide" Target="../notesSlides/notesSlide33.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237.xml"/><Relationship Id="rId29" Type="http://schemas.openxmlformats.org/officeDocument/2006/relationships/image" Target="../media/image1.png"/><Relationship Id="rId28" Type="http://schemas.openxmlformats.org/officeDocument/2006/relationships/tags" Target="../tags/tag262.xml"/><Relationship Id="rId27" Type="http://schemas.openxmlformats.org/officeDocument/2006/relationships/tags" Target="../tags/tag261.xml"/><Relationship Id="rId26" Type="http://schemas.openxmlformats.org/officeDocument/2006/relationships/tags" Target="../tags/tag260.xml"/><Relationship Id="rId25" Type="http://schemas.openxmlformats.org/officeDocument/2006/relationships/tags" Target="../tags/tag259.xml"/><Relationship Id="rId24" Type="http://schemas.openxmlformats.org/officeDocument/2006/relationships/tags" Target="../tags/tag258.xml"/><Relationship Id="rId23" Type="http://schemas.openxmlformats.org/officeDocument/2006/relationships/tags" Target="../tags/tag257.xml"/><Relationship Id="rId22" Type="http://schemas.openxmlformats.org/officeDocument/2006/relationships/tags" Target="../tags/tag256.xml"/><Relationship Id="rId21" Type="http://schemas.openxmlformats.org/officeDocument/2006/relationships/tags" Target="../tags/tag255.xml"/><Relationship Id="rId20" Type="http://schemas.openxmlformats.org/officeDocument/2006/relationships/tags" Target="../tags/tag254.xml"/><Relationship Id="rId2" Type="http://schemas.openxmlformats.org/officeDocument/2006/relationships/tags" Target="../tags/tag236.xml"/><Relationship Id="rId19" Type="http://schemas.openxmlformats.org/officeDocument/2006/relationships/tags" Target="../tags/tag253.xml"/><Relationship Id="rId18" Type="http://schemas.openxmlformats.org/officeDocument/2006/relationships/tags" Target="../tags/tag252.xml"/><Relationship Id="rId17" Type="http://schemas.openxmlformats.org/officeDocument/2006/relationships/tags" Target="../tags/tag251.xml"/><Relationship Id="rId16" Type="http://schemas.openxmlformats.org/officeDocument/2006/relationships/tags" Target="../tags/tag250.xml"/><Relationship Id="rId15" Type="http://schemas.openxmlformats.org/officeDocument/2006/relationships/tags" Target="../tags/tag249.xml"/><Relationship Id="rId14" Type="http://schemas.openxmlformats.org/officeDocument/2006/relationships/tags" Target="../tags/tag248.xml"/><Relationship Id="rId13" Type="http://schemas.openxmlformats.org/officeDocument/2006/relationships/tags" Target="../tags/tag247.xml"/><Relationship Id="rId12" Type="http://schemas.openxmlformats.org/officeDocument/2006/relationships/tags" Target="../tags/tag246.xml"/><Relationship Id="rId11" Type="http://schemas.openxmlformats.org/officeDocument/2006/relationships/tags" Target="../tags/tag245.xml"/><Relationship Id="rId10" Type="http://schemas.openxmlformats.org/officeDocument/2006/relationships/tags" Target="../tags/tag244.xml"/><Relationship Id="rId1" Type="http://schemas.openxmlformats.org/officeDocument/2006/relationships/tags" Target="../tags/tag2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9" Type="http://schemas.openxmlformats.org/officeDocument/2006/relationships/tags" Target="../tags/tag271.xml"/><Relationship Id="rId8" Type="http://schemas.openxmlformats.org/officeDocument/2006/relationships/tags" Target="../tags/tag270.xml"/><Relationship Id="rId7" Type="http://schemas.openxmlformats.org/officeDocument/2006/relationships/tags" Target="../tags/tag269.xml"/><Relationship Id="rId6" Type="http://schemas.openxmlformats.org/officeDocument/2006/relationships/tags" Target="../tags/tag268.xml"/><Relationship Id="rId5" Type="http://schemas.openxmlformats.org/officeDocument/2006/relationships/tags" Target="../tags/tag267.xml"/><Relationship Id="rId4" Type="http://schemas.openxmlformats.org/officeDocument/2006/relationships/tags" Target="../tags/tag266.xml"/><Relationship Id="rId32" Type="http://schemas.openxmlformats.org/officeDocument/2006/relationships/notesSlide" Target="../notesSlides/notesSlide35.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265.xml"/><Relationship Id="rId29" Type="http://schemas.openxmlformats.org/officeDocument/2006/relationships/image" Target="../media/image1.png"/><Relationship Id="rId28" Type="http://schemas.openxmlformats.org/officeDocument/2006/relationships/tags" Target="../tags/tag290.xml"/><Relationship Id="rId27" Type="http://schemas.openxmlformats.org/officeDocument/2006/relationships/tags" Target="../tags/tag289.xml"/><Relationship Id="rId26" Type="http://schemas.openxmlformats.org/officeDocument/2006/relationships/tags" Target="../tags/tag288.xml"/><Relationship Id="rId25" Type="http://schemas.openxmlformats.org/officeDocument/2006/relationships/tags" Target="../tags/tag287.xml"/><Relationship Id="rId24" Type="http://schemas.openxmlformats.org/officeDocument/2006/relationships/tags" Target="../tags/tag286.xml"/><Relationship Id="rId23" Type="http://schemas.openxmlformats.org/officeDocument/2006/relationships/tags" Target="../tags/tag285.xml"/><Relationship Id="rId22" Type="http://schemas.openxmlformats.org/officeDocument/2006/relationships/tags" Target="../tags/tag284.xml"/><Relationship Id="rId21" Type="http://schemas.openxmlformats.org/officeDocument/2006/relationships/tags" Target="../tags/tag283.xml"/><Relationship Id="rId20" Type="http://schemas.openxmlformats.org/officeDocument/2006/relationships/tags" Target="../tags/tag282.xml"/><Relationship Id="rId2" Type="http://schemas.openxmlformats.org/officeDocument/2006/relationships/tags" Target="../tags/tag264.xml"/><Relationship Id="rId19" Type="http://schemas.openxmlformats.org/officeDocument/2006/relationships/tags" Target="../tags/tag281.xml"/><Relationship Id="rId18" Type="http://schemas.openxmlformats.org/officeDocument/2006/relationships/tags" Target="../tags/tag280.xml"/><Relationship Id="rId17" Type="http://schemas.openxmlformats.org/officeDocument/2006/relationships/tags" Target="../tags/tag279.xml"/><Relationship Id="rId16" Type="http://schemas.openxmlformats.org/officeDocument/2006/relationships/tags" Target="../tags/tag278.xml"/><Relationship Id="rId15" Type="http://schemas.openxmlformats.org/officeDocument/2006/relationships/tags" Target="../tags/tag277.xml"/><Relationship Id="rId14" Type="http://schemas.openxmlformats.org/officeDocument/2006/relationships/tags" Target="../tags/tag276.xml"/><Relationship Id="rId13" Type="http://schemas.openxmlformats.org/officeDocument/2006/relationships/tags" Target="../tags/tag275.xml"/><Relationship Id="rId12" Type="http://schemas.openxmlformats.org/officeDocument/2006/relationships/tags" Target="../tags/tag274.xml"/><Relationship Id="rId11" Type="http://schemas.openxmlformats.org/officeDocument/2006/relationships/tags" Target="../tags/tag273.xml"/><Relationship Id="rId10" Type="http://schemas.openxmlformats.org/officeDocument/2006/relationships/tags" Target="../tags/tag272.xml"/><Relationship Id="rId1" Type="http://schemas.openxmlformats.org/officeDocument/2006/relationships/tags" Target="../tags/tag263.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8.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8.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8.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18.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2" Type="http://schemas.openxmlformats.org/officeDocument/2006/relationships/notesSlide" Target="../notesSlides/notesSlide4.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15.xml"/><Relationship Id="rId29" Type="http://schemas.openxmlformats.org/officeDocument/2006/relationships/image" Target="../media/image1.png"/><Relationship Id="rId28" Type="http://schemas.openxmlformats.org/officeDocument/2006/relationships/tags" Target="../tags/tag40.xml"/><Relationship Id="rId27" Type="http://schemas.openxmlformats.org/officeDocument/2006/relationships/tags" Target="../tags/tag39.xml"/><Relationship Id="rId26" Type="http://schemas.openxmlformats.org/officeDocument/2006/relationships/tags" Target="../tags/tag38.xml"/><Relationship Id="rId25" Type="http://schemas.openxmlformats.org/officeDocument/2006/relationships/tags" Target="../tags/tag37.xml"/><Relationship Id="rId24" Type="http://schemas.openxmlformats.org/officeDocument/2006/relationships/tags" Target="../tags/tag36.xml"/><Relationship Id="rId23" Type="http://schemas.openxmlformats.org/officeDocument/2006/relationships/tags" Target="../tags/tag35.xml"/><Relationship Id="rId22" Type="http://schemas.openxmlformats.org/officeDocument/2006/relationships/tags" Target="../tags/tag34.xml"/><Relationship Id="rId21" Type="http://schemas.openxmlformats.org/officeDocument/2006/relationships/tags" Target="../tags/tag33.xml"/><Relationship Id="rId20" Type="http://schemas.openxmlformats.org/officeDocument/2006/relationships/tags" Target="../tags/tag32.xml"/><Relationship Id="rId2" Type="http://schemas.openxmlformats.org/officeDocument/2006/relationships/tags" Target="../tags/tag14.xml"/><Relationship Id="rId19" Type="http://schemas.openxmlformats.org/officeDocument/2006/relationships/tags" Target="../tags/tag31.xml"/><Relationship Id="rId18" Type="http://schemas.openxmlformats.org/officeDocument/2006/relationships/tags" Target="../tags/tag30.xml"/><Relationship Id="rId17" Type="http://schemas.openxmlformats.org/officeDocument/2006/relationships/tags" Target="../tags/tag29.xml"/><Relationship Id="rId16" Type="http://schemas.openxmlformats.org/officeDocument/2006/relationships/tags" Target="../tags/tag28.xml"/><Relationship Id="rId15" Type="http://schemas.openxmlformats.org/officeDocument/2006/relationships/tags" Target="../tags/tag27.xml"/><Relationship Id="rId14" Type="http://schemas.openxmlformats.org/officeDocument/2006/relationships/tags" Target="../tags/tag26.xml"/><Relationship Id="rId13" Type="http://schemas.openxmlformats.org/officeDocument/2006/relationships/tags" Target="../tags/tag25.xml"/><Relationship Id="rId12" Type="http://schemas.openxmlformats.org/officeDocument/2006/relationships/tags" Target="../tags/tag2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tags" Target="../tags/tag13.xml"/></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18.xml"/><Relationship Id="rId4" Type="http://schemas.microsoft.com/office/2007/relationships/hdphoto" Target="../media/image2.wdp"/><Relationship Id="rId3" Type="http://schemas.openxmlformats.org/officeDocument/2006/relationships/image" Target="../media/image1.png"/><Relationship Id="rId2" Type="http://schemas.openxmlformats.org/officeDocument/2006/relationships/tags" Target="../tags/tag292.xml"/><Relationship Id="rId1" Type="http://schemas.openxmlformats.org/officeDocument/2006/relationships/tags" Target="../tags/tag291.xml"/></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18.xml"/><Relationship Id="rId3" Type="http://schemas.openxmlformats.org/officeDocument/2006/relationships/image" Target="../media/image50.png"/><Relationship Id="rId2" Type="http://schemas.openxmlformats.org/officeDocument/2006/relationships/tags" Target="../tags/tag294.xml"/><Relationship Id="rId1" Type="http://schemas.openxmlformats.org/officeDocument/2006/relationships/tags" Target="../tags/tag293.xml"/></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42.xml"/><Relationship Id="rId7" Type="http://schemas.openxmlformats.org/officeDocument/2006/relationships/slideLayout" Target="../slideLayouts/slideLayout1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tags" Target="../tags/tag296.xml"/><Relationship Id="rId1" Type="http://schemas.openxmlformats.org/officeDocument/2006/relationships/tags" Target="../tags/tag295.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18.xml"/><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tags" Target="../tags/tag29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9" Type="http://schemas.openxmlformats.org/officeDocument/2006/relationships/tags" Target="../tags/tag306.xml"/><Relationship Id="rId8" Type="http://schemas.openxmlformats.org/officeDocument/2006/relationships/tags" Target="../tags/tag305.xml"/><Relationship Id="rId7" Type="http://schemas.openxmlformats.org/officeDocument/2006/relationships/tags" Target="../tags/tag304.xml"/><Relationship Id="rId6" Type="http://schemas.openxmlformats.org/officeDocument/2006/relationships/tags" Target="../tags/tag303.xml"/><Relationship Id="rId5" Type="http://schemas.openxmlformats.org/officeDocument/2006/relationships/tags" Target="../tags/tag302.xml"/><Relationship Id="rId4" Type="http://schemas.openxmlformats.org/officeDocument/2006/relationships/tags" Target="../tags/tag301.xml"/><Relationship Id="rId32" Type="http://schemas.openxmlformats.org/officeDocument/2006/relationships/notesSlide" Target="../notesSlides/notesSlide46.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300.xml"/><Relationship Id="rId29" Type="http://schemas.openxmlformats.org/officeDocument/2006/relationships/image" Target="../media/image1.png"/><Relationship Id="rId28" Type="http://schemas.openxmlformats.org/officeDocument/2006/relationships/tags" Target="../tags/tag325.xml"/><Relationship Id="rId27" Type="http://schemas.openxmlformats.org/officeDocument/2006/relationships/tags" Target="../tags/tag324.xml"/><Relationship Id="rId26" Type="http://schemas.openxmlformats.org/officeDocument/2006/relationships/tags" Target="../tags/tag323.xml"/><Relationship Id="rId25" Type="http://schemas.openxmlformats.org/officeDocument/2006/relationships/tags" Target="../tags/tag322.xml"/><Relationship Id="rId24" Type="http://schemas.openxmlformats.org/officeDocument/2006/relationships/tags" Target="../tags/tag321.xml"/><Relationship Id="rId23" Type="http://schemas.openxmlformats.org/officeDocument/2006/relationships/tags" Target="../tags/tag320.xml"/><Relationship Id="rId22" Type="http://schemas.openxmlformats.org/officeDocument/2006/relationships/tags" Target="../tags/tag319.xml"/><Relationship Id="rId21" Type="http://schemas.openxmlformats.org/officeDocument/2006/relationships/tags" Target="../tags/tag318.xml"/><Relationship Id="rId20" Type="http://schemas.openxmlformats.org/officeDocument/2006/relationships/tags" Target="../tags/tag317.xml"/><Relationship Id="rId2" Type="http://schemas.openxmlformats.org/officeDocument/2006/relationships/tags" Target="../tags/tag299.xml"/><Relationship Id="rId19" Type="http://schemas.openxmlformats.org/officeDocument/2006/relationships/tags" Target="../tags/tag316.xml"/><Relationship Id="rId18" Type="http://schemas.openxmlformats.org/officeDocument/2006/relationships/tags" Target="../tags/tag315.xml"/><Relationship Id="rId17" Type="http://schemas.openxmlformats.org/officeDocument/2006/relationships/tags" Target="../tags/tag314.xml"/><Relationship Id="rId16" Type="http://schemas.openxmlformats.org/officeDocument/2006/relationships/tags" Target="../tags/tag313.xml"/><Relationship Id="rId15" Type="http://schemas.openxmlformats.org/officeDocument/2006/relationships/tags" Target="../tags/tag312.xml"/><Relationship Id="rId14" Type="http://schemas.openxmlformats.org/officeDocument/2006/relationships/tags" Target="../tags/tag311.xml"/><Relationship Id="rId13" Type="http://schemas.openxmlformats.org/officeDocument/2006/relationships/tags" Target="../tags/tag310.xml"/><Relationship Id="rId12" Type="http://schemas.openxmlformats.org/officeDocument/2006/relationships/tags" Target="../tags/tag309.xml"/><Relationship Id="rId11" Type="http://schemas.openxmlformats.org/officeDocument/2006/relationships/tags" Target="../tags/tag308.xml"/><Relationship Id="rId10" Type="http://schemas.openxmlformats.org/officeDocument/2006/relationships/tags" Target="../tags/tag307.xml"/><Relationship Id="rId1" Type="http://schemas.openxmlformats.org/officeDocument/2006/relationships/tags" Target="../tags/tag298.xml"/></Relationships>
</file>

<file path=ppt/slides/_rels/slide47.xml.rels><?xml version="1.0" encoding="UTF-8" standalone="yes"?>
<Relationships xmlns="http://schemas.openxmlformats.org/package/2006/relationships"><Relationship Id="rId9" Type="http://schemas.openxmlformats.org/officeDocument/2006/relationships/tags" Target="../tags/tag334.xml"/><Relationship Id="rId8" Type="http://schemas.openxmlformats.org/officeDocument/2006/relationships/tags" Target="../tags/tag333.xml"/><Relationship Id="rId7" Type="http://schemas.openxmlformats.org/officeDocument/2006/relationships/tags" Target="../tags/tag332.xml"/><Relationship Id="rId6" Type="http://schemas.openxmlformats.org/officeDocument/2006/relationships/tags" Target="../tags/tag331.xml"/><Relationship Id="rId5" Type="http://schemas.openxmlformats.org/officeDocument/2006/relationships/tags" Target="../tags/tag330.xml"/><Relationship Id="rId4" Type="http://schemas.openxmlformats.org/officeDocument/2006/relationships/tags" Target="../tags/tag329.xml"/><Relationship Id="rId32" Type="http://schemas.openxmlformats.org/officeDocument/2006/relationships/notesSlide" Target="../notesSlides/notesSlide47.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328.xml"/><Relationship Id="rId29" Type="http://schemas.openxmlformats.org/officeDocument/2006/relationships/image" Target="../media/image1.png"/><Relationship Id="rId28" Type="http://schemas.openxmlformats.org/officeDocument/2006/relationships/tags" Target="../tags/tag353.xml"/><Relationship Id="rId27" Type="http://schemas.openxmlformats.org/officeDocument/2006/relationships/tags" Target="../tags/tag352.xml"/><Relationship Id="rId26" Type="http://schemas.openxmlformats.org/officeDocument/2006/relationships/tags" Target="../tags/tag351.xml"/><Relationship Id="rId25" Type="http://schemas.openxmlformats.org/officeDocument/2006/relationships/tags" Target="../tags/tag350.xml"/><Relationship Id="rId24" Type="http://schemas.openxmlformats.org/officeDocument/2006/relationships/tags" Target="../tags/tag349.xml"/><Relationship Id="rId23" Type="http://schemas.openxmlformats.org/officeDocument/2006/relationships/tags" Target="../tags/tag348.xml"/><Relationship Id="rId22" Type="http://schemas.openxmlformats.org/officeDocument/2006/relationships/tags" Target="../tags/tag347.xml"/><Relationship Id="rId21" Type="http://schemas.openxmlformats.org/officeDocument/2006/relationships/tags" Target="../tags/tag346.xml"/><Relationship Id="rId20" Type="http://schemas.openxmlformats.org/officeDocument/2006/relationships/tags" Target="../tags/tag345.xml"/><Relationship Id="rId2" Type="http://schemas.openxmlformats.org/officeDocument/2006/relationships/tags" Target="../tags/tag327.xml"/><Relationship Id="rId19" Type="http://schemas.openxmlformats.org/officeDocument/2006/relationships/tags" Target="../tags/tag344.xml"/><Relationship Id="rId18" Type="http://schemas.openxmlformats.org/officeDocument/2006/relationships/tags" Target="../tags/tag343.xml"/><Relationship Id="rId17" Type="http://schemas.openxmlformats.org/officeDocument/2006/relationships/tags" Target="../tags/tag342.xml"/><Relationship Id="rId16" Type="http://schemas.openxmlformats.org/officeDocument/2006/relationships/tags" Target="../tags/tag341.xml"/><Relationship Id="rId15" Type="http://schemas.openxmlformats.org/officeDocument/2006/relationships/tags" Target="../tags/tag340.xml"/><Relationship Id="rId14" Type="http://schemas.openxmlformats.org/officeDocument/2006/relationships/tags" Target="../tags/tag339.xml"/><Relationship Id="rId13" Type="http://schemas.openxmlformats.org/officeDocument/2006/relationships/tags" Target="../tags/tag338.xml"/><Relationship Id="rId12" Type="http://schemas.openxmlformats.org/officeDocument/2006/relationships/tags" Target="../tags/tag337.xml"/><Relationship Id="rId11" Type="http://schemas.openxmlformats.org/officeDocument/2006/relationships/tags" Target="../tags/tag336.xml"/><Relationship Id="rId10" Type="http://schemas.openxmlformats.org/officeDocument/2006/relationships/tags" Target="../tags/tag335.xml"/><Relationship Id="rId1" Type="http://schemas.openxmlformats.org/officeDocument/2006/relationships/tags" Target="../tags/tag3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9" Type="http://schemas.openxmlformats.org/officeDocument/2006/relationships/tags" Target="../tags/tag362.xml"/><Relationship Id="rId8" Type="http://schemas.openxmlformats.org/officeDocument/2006/relationships/tags" Target="../tags/tag361.xml"/><Relationship Id="rId7" Type="http://schemas.openxmlformats.org/officeDocument/2006/relationships/tags" Target="../tags/tag360.xml"/><Relationship Id="rId6" Type="http://schemas.openxmlformats.org/officeDocument/2006/relationships/tags" Target="../tags/tag359.xml"/><Relationship Id="rId5" Type="http://schemas.openxmlformats.org/officeDocument/2006/relationships/tags" Target="../tags/tag358.xml"/><Relationship Id="rId4" Type="http://schemas.openxmlformats.org/officeDocument/2006/relationships/tags" Target="../tags/tag357.xml"/><Relationship Id="rId32" Type="http://schemas.openxmlformats.org/officeDocument/2006/relationships/notesSlide" Target="../notesSlides/notesSlide49.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356.xml"/><Relationship Id="rId29" Type="http://schemas.openxmlformats.org/officeDocument/2006/relationships/image" Target="../media/image1.png"/><Relationship Id="rId28" Type="http://schemas.openxmlformats.org/officeDocument/2006/relationships/tags" Target="../tags/tag381.xml"/><Relationship Id="rId27" Type="http://schemas.openxmlformats.org/officeDocument/2006/relationships/tags" Target="../tags/tag380.xml"/><Relationship Id="rId26" Type="http://schemas.openxmlformats.org/officeDocument/2006/relationships/tags" Target="../tags/tag379.xml"/><Relationship Id="rId25" Type="http://schemas.openxmlformats.org/officeDocument/2006/relationships/tags" Target="../tags/tag378.xml"/><Relationship Id="rId24" Type="http://schemas.openxmlformats.org/officeDocument/2006/relationships/tags" Target="../tags/tag377.xml"/><Relationship Id="rId23" Type="http://schemas.openxmlformats.org/officeDocument/2006/relationships/tags" Target="../tags/tag376.xml"/><Relationship Id="rId22" Type="http://schemas.openxmlformats.org/officeDocument/2006/relationships/tags" Target="../tags/tag375.xml"/><Relationship Id="rId21" Type="http://schemas.openxmlformats.org/officeDocument/2006/relationships/tags" Target="../tags/tag374.xml"/><Relationship Id="rId20" Type="http://schemas.openxmlformats.org/officeDocument/2006/relationships/tags" Target="../tags/tag373.xml"/><Relationship Id="rId2" Type="http://schemas.openxmlformats.org/officeDocument/2006/relationships/tags" Target="../tags/tag355.xml"/><Relationship Id="rId19" Type="http://schemas.openxmlformats.org/officeDocument/2006/relationships/tags" Target="../tags/tag372.xml"/><Relationship Id="rId18" Type="http://schemas.openxmlformats.org/officeDocument/2006/relationships/tags" Target="../tags/tag371.xml"/><Relationship Id="rId17" Type="http://schemas.openxmlformats.org/officeDocument/2006/relationships/tags" Target="../tags/tag370.xml"/><Relationship Id="rId16" Type="http://schemas.openxmlformats.org/officeDocument/2006/relationships/tags" Target="../tags/tag369.xml"/><Relationship Id="rId15" Type="http://schemas.openxmlformats.org/officeDocument/2006/relationships/tags" Target="../tags/tag368.xml"/><Relationship Id="rId14" Type="http://schemas.openxmlformats.org/officeDocument/2006/relationships/tags" Target="../tags/tag367.xml"/><Relationship Id="rId13" Type="http://schemas.openxmlformats.org/officeDocument/2006/relationships/tags" Target="../tags/tag366.xml"/><Relationship Id="rId12" Type="http://schemas.openxmlformats.org/officeDocument/2006/relationships/tags" Target="../tags/tag365.xml"/><Relationship Id="rId11" Type="http://schemas.openxmlformats.org/officeDocument/2006/relationships/tags" Target="../tags/tag364.xml"/><Relationship Id="rId10" Type="http://schemas.openxmlformats.org/officeDocument/2006/relationships/tags" Target="../tags/tag363.xml"/><Relationship Id="rId1" Type="http://schemas.openxmlformats.org/officeDocument/2006/relationships/tags" Target="../tags/tag354.xml"/></Relationships>
</file>

<file path=ppt/slides/_rels/slide5.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2" Type="http://schemas.openxmlformats.org/officeDocument/2006/relationships/notesSlide" Target="../notesSlides/notesSlide5.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43.xml"/><Relationship Id="rId29" Type="http://schemas.openxmlformats.org/officeDocument/2006/relationships/image" Target="../media/image1.png"/><Relationship Id="rId28" Type="http://schemas.openxmlformats.org/officeDocument/2006/relationships/tags" Target="../tags/tag68.xml"/><Relationship Id="rId27" Type="http://schemas.openxmlformats.org/officeDocument/2006/relationships/tags" Target="../tags/tag67.xml"/><Relationship Id="rId26" Type="http://schemas.openxmlformats.org/officeDocument/2006/relationships/tags" Target="../tags/tag66.xml"/><Relationship Id="rId25" Type="http://schemas.openxmlformats.org/officeDocument/2006/relationships/tags" Target="../tags/tag65.xml"/><Relationship Id="rId24" Type="http://schemas.openxmlformats.org/officeDocument/2006/relationships/tags" Target="../tags/tag64.xml"/><Relationship Id="rId23" Type="http://schemas.openxmlformats.org/officeDocument/2006/relationships/tags" Target="../tags/tag63.xml"/><Relationship Id="rId22" Type="http://schemas.openxmlformats.org/officeDocument/2006/relationships/tags" Target="../tags/tag62.xml"/><Relationship Id="rId21" Type="http://schemas.openxmlformats.org/officeDocument/2006/relationships/tags" Target="../tags/tag61.xml"/><Relationship Id="rId20" Type="http://schemas.openxmlformats.org/officeDocument/2006/relationships/tags" Target="../tags/tag60.xml"/><Relationship Id="rId2" Type="http://schemas.openxmlformats.org/officeDocument/2006/relationships/tags" Target="../tags/tag42.xml"/><Relationship Id="rId19" Type="http://schemas.openxmlformats.org/officeDocument/2006/relationships/tags" Target="../tags/tag59.xml"/><Relationship Id="rId18" Type="http://schemas.openxmlformats.org/officeDocument/2006/relationships/tags" Target="../tags/tag58.xml"/><Relationship Id="rId17" Type="http://schemas.openxmlformats.org/officeDocument/2006/relationships/tags" Target="../tags/tag57.xml"/><Relationship Id="rId16" Type="http://schemas.openxmlformats.org/officeDocument/2006/relationships/tags" Target="../tags/tag56.xml"/><Relationship Id="rId15" Type="http://schemas.openxmlformats.org/officeDocument/2006/relationships/tags" Target="../tags/tag55.xml"/><Relationship Id="rId14" Type="http://schemas.openxmlformats.org/officeDocument/2006/relationships/tags" Target="../tags/tag54.xml"/><Relationship Id="rId13" Type="http://schemas.openxmlformats.org/officeDocument/2006/relationships/tags" Target="../tags/tag53.xml"/><Relationship Id="rId12" Type="http://schemas.openxmlformats.org/officeDocument/2006/relationships/tags" Target="../tags/tag52.xml"/><Relationship Id="rId11" Type="http://schemas.openxmlformats.org/officeDocument/2006/relationships/tags" Target="../tags/tag51.xml"/><Relationship Id="rId10" Type="http://schemas.openxmlformats.org/officeDocument/2006/relationships/tags" Target="../tags/tag50.xml"/><Relationship Id="rId1" Type="http://schemas.openxmlformats.org/officeDocument/2006/relationships/tags" Target="../tags/tag41.xml"/></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18.xml"/><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51.xml.rels><?xml version="1.0" encoding="UTF-8" standalone="yes"?>
<Relationships xmlns="http://schemas.openxmlformats.org/package/2006/relationships"><Relationship Id="rId7" Type="http://schemas.openxmlformats.org/officeDocument/2006/relationships/notesSlide" Target="../notesSlides/notesSlide51.xml"/><Relationship Id="rId6" Type="http://schemas.openxmlformats.org/officeDocument/2006/relationships/slideLayout" Target="../slideLayouts/slideLayout18.xml"/><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slideLayout" Target="../slideLayouts/slideLayout18.xml"/><Relationship Id="rId4" Type="http://schemas.microsoft.com/office/2007/relationships/hdphoto" Target="../media/image2.wdp"/><Relationship Id="rId3" Type="http://schemas.openxmlformats.org/officeDocument/2006/relationships/image" Target="../media/image1.png"/><Relationship Id="rId2" Type="http://schemas.openxmlformats.org/officeDocument/2006/relationships/tags" Target="../tags/tag383.xml"/><Relationship Id="rId1" Type="http://schemas.openxmlformats.org/officeDocument/2006/relationships/tags" Target="../tags/tag382.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18.xml"/><Relationship Id="rId3" Type="http://schemas.openxmlformats.org/officeDocument/2006/relationships/image" Target="../media/image64.png"/><Relationship Id="rId2" Type="http://schemas.openxmlformats.org/officeDocument/2006/relationships/tags" Target="../tags/tag385.xml"/><Relationship Id="rId1" Type="http://schemas.openxmlformats.org/officeDocument/2006/relationships/tags" Target="../tags/tag384.xml"/></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18.xml"/><Relationship Id="rId3" Type="http://schemas.openxmlformats.org/officeDocument/2006/relationships/image" Target="../media/image65.png"/><Relationship Id="rId2" Type="http://schemas.openxmlformats.org/officeDocument/2006/relationships/tags" Target="../tags/tag387.xml"/><Relationship Id="rId1" Type="http://schemas.openxmlformats.org/officeDocument/2006/relationships/tags" Target="../tags/tag386.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18.xml"/><Relationship Id="rId3" Type="http://schemas.openxmlformats.org/officeDocument/2006/relationships/image" Target="../media/image66.png"/><Relationship Id="rId2" Type="http://schemas.openxmlformats.org/officeDocument/2006/relationships/tags" Target="../tags/tag389.xml"/><Relationship Id="rId1" Type="http://schemas.openxmlformats.org/officeDocument/2006/relationships/tags" Target="../tags/tag388.xml"/></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18.xml"/><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tags" Target="../tags/tag39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59.xml.rels><?xml version="1.0" encoding="UTF-8" standalone="yes"?>
<Relationships xmlns="http://schemas.openxmlformats.org/package/2006/relationships"><Relationship Id="rId9" Type="http://schemas.openxmlformats.org/officeDocument/2006/relationships/tags" Target="../tags/tag399.xml"/><Relationship Id="rId8" Type="http://schemas.openxmlformats.org/officeDocument/2006/relationships/tags" Target="../tags/tag398.xml"/><Relationship Id="rId7" Type="http://schemas.openxmlformats.org/officeDocument/2006/relationships/tags" Target="../tags/tag397.xml"/><Relationship Id="rId6" Type="http://schemas.openxmlformats.org/officeDocument/2006/relationships/tags" Target="../tags/tag396.xml"/><Relationship Id="rId5" Type="http://schemas.openxmlformats.org/officeDocument/2006/relationships/tags" Target="../tags/tag395.xml"/><Relationship Id="rId4" Type="http://schemas.openxmlformats.org/officeDocument/2006/relationships/tags" Target="../tags/tag394.xml"/><Relationship Id="rId32" Type="http://schemas.openxmlformats.org/officeDocument/2006/relationships/notesSlide" Target="../notesSlides/notesSlide59.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393.xml"/><Relationship Id="rId29" Type="http://schemas.openxmlformats.org/officeDocument/2006/relationships/image" Target="../media/image1.png"/><Relationship Id="rId28" Type="http://schemas.openxmlformats.org/officeDocument/2006/relationships/tags" Target="../tags/tag418.xml"/><Relationship Id="rId27" Type="http://schemas.openxmlformats.org/officeDocument/2006/relationships/tags" Target="../tags/tag417.xml"/><Relationship Id="rId26" Type="http://schemas.openxmlformats.org/officeDocument/2006/relationships/tags" Target="../tags/tag416.xml"/><Relationship Id="rId25" Type="http://schemas.openxmlformats.org/officeDocument/2006/relationships/tags" Target="../tags/tag415.xml"/><Relationship Id="rId24" Type="http://schemas.openxmlformats.org/officeDocument/2006/relationships/tags" Target="../tags/tag414.xml"/><Relationship Id="rId23" Type="http://schemas.openxmlformats.org/officeDocument/2006/relationships/tags" Target="../tags/tag413.xml"/><Relationship Id="rId22" Type="http://schemas.openxmlformats.org/officeDocument/2006/relationships/tags" Target="../tags/tag412.xml"/><Relationship Id="rId21" Type="http://schemas.openxmlformats.org/officeDocument/2006/relationships/tags" Target="../tags/tag411.xml"/><Relationship Id="rId20" Type="http://schemas.openxmlformats.org/officeDocument/2006/relationships/tags" Target="../tags/tag410.xml"/><Relationship Id="rId2" Type="http://schemas.openxmlformats.org/officeDocument/2006/relationships/tags" Target="../tags/tag392.xml"/><Relationship Id="rId19" Type="http://schemas.openxmlformats.org/officeDocument/2006/relationships/tags" Target="../tags/tag409.xml"/><Relationship Id="rId18" Type="http://schemas.openxmlformats.org/officeDocument/2006/relationships/tags" Target="../tags/tag408.xml"/><Relationship Id="rId17" Type="http://schemas.openxmlformats.org/officeDocument/2006/relationships/tags" Target="../tags/tag407.xml"/><Relationship Id="rId16" Type="http://schemas.openxmlformats.org/officeDocument/2006/relationships/tags" Target="../tags/tag406.xml"/><Relationship Id="rId15" Type="http://schemas.openxmlformats.org/officeDocument/2006/relationships/tags" Target="../tags/tag405.xml"/><Relationship Id="rId14" Type="http://schemas.openxmlformats.org/officeDocument/2006/relationships/tags" Target="../tags/tag404.xml"/><Relationship Id="rId13" Type="http://schemas.openxmlformats.org/officeDocument/2006/relationships/tags" Target="../tags/tag403.xml"/><Relationship Id="rId12" Type="http://schemas.openxmlformats.org/officeDocument/2006/relationships/tags" Target="../tags/tag402.xml"/><Relationship Id="rId11" Type="http://schemas.openxmlformats.org/officeDocument/2006/relationships/tags" Target="../tags/tag401.xml"/><Relationship Id="rId10" Type="http://schemas.openxmlformats.org/officeDocument/2006/relationships/tags" Target="../tags/tag400.xml"/><Relationship Id="rId1" Type="http://schemas.openxmlformats.org/officeDocument/2006/relationships/tags" Target="../tags/tag39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9" Type="http://schemas.openxmlformats.org/officeDocument/2006/relationships/tags" Target="../tags/tag427.xml"/><Relationship Id="rId8" Type="http://schemas.openxmlformats.org/officeDocument/2006/relationships/tags" Target="../tags/tag426.xml"/><Relationship Id="rId7" Type="http://schemas.openxmlformats.org/officeDocument/2006/relationships/tags" Target="../tags/tag425.xml"/><Relationship Id="rId6" Type="http://schemas.openxmlformats.org/officeDocument/2006/relationships/tags" Target="../tags/tag424.xml"/><Relationship Id="rId5" Type="http://schemas.openxmlformats.org/officeDocument/2006/relationships/tags" Target="../tags/tag423.xml"/><Relationship Id="rId4" Type="http://schemas.openxmlformats.org/officeDocument/2006/relationships/tags" Target="../tags/tag422.xml"/><Relationship Id="rId32" Type="http://schemas.openxmlformats.org/officeDocument/2006/relationships/notesSlide" Target="../notesSlides/notesSlide60.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421.xml"/><Relationship Id="rId29" Type="http://schemas.openxmlformats.org/officeDocument/2006/relationships/image" Target="../media/image1.png"/><Relationship Id="rId28" Type="http://schemas.openxmlformats.org/officeDocument/2006/relationships/tags" Target="../tags/tag446.xml"/><Relationship Id="rId27" Type="http://schemas.openxmlformats.org/officeDocument/2006/relationships/tags" Target="../tags/tag445.xml"/><Relationship Id="rId26" Type="http://schemas.openxmlformats.org/officeDocument/2006/relationships/tags" Target="../tags/tag444.xml"/><Relationship Id="rId25" Type="http://schemas.openxmlformats.org/officeDocument/2006/relationships/tags" Target="../tags/tag443.xml"/><Relationship Id="rId24" Type="http://schemas.openxmlformats.org/officeDocument/2006/relationships/tags" Target="../tags/tag442.xml"/><Relationship Id="rId23" Type="http://schemas.openxmlformats.org/officeDocument/2006/relationships/tags" Target="../tags/tag441.xml"/><Relationship Id="rId22" Type="http://schemas.openxmlformats.org/officeDocument/2006/relationships/tags" Target="../tags/tag440.xml"/><Relationship Id="rId21" Type="http://schemas.openxmlformats.org/officeDocument/2006/relationships/tags" Target="../tags/tag439.xml"/><Relationship Id="rId20" Type="http://schemas.openxmlformats.org/officeDocument/2006/relationships/tags" Target="../tags/tag438.xml"/><Relationship Id="rId2" Type="http://schemas.openxmlformats.org/officeDocument/2006/relationships/tags" Target="../tags/tag420.xml"/><Relationship Id="rId19" Type="http://schemas.openxmlformats.org/officeDocument/2006/relationships/tags" Target="../tags/tag437.xml"/><Relationship Id="rId18" Type="http://schemas.openxmlformats.org/officeDocument/2006/relationships/tags" Target="../tags/tag436.xml"/><Relationship Id="rId17" Type="http://schemas.openxmlformats.org/officeDocument/2006/relationships/tags" Target="../tags/tag435.xml"/><Relationship Id="rId16" Type="http://schemas.openxmlformats.org/officeDocument/2006/relationships/tags" Target="../tags/tag434.xml"/><Relationship Id="rId15" Type="http://schemas.openxmlformats.org/officeDocument/2006/relationships/tags" Target="../tags/tag433.xml"/><Relationship Id="rId14" Type="http://schemas.openxmlformats.org/officeDocument/2006/relationships/tags" Target="../tags/tag432.xml"/><Relationship Id="rId13" Type="http://schemas.openxmlformats.org/officeDocument/2006/relationships/tags" Target="../tags/tag431.xml"/><Relationship Id="rId12" Type="http://schemas.openxmlformats.org/officeDocument/2006/relationships/tags" Target="../tags/tag430.xml"/><Relationship Id="rId11" Type="http://schemas.openxmlformats.org/officeDocument/2006/relationships/tags" Target="../tags/tag429.xml"/><Relationship Id="rId10" Type="http://schemas.openxmlformats.org/officeDocument/2006/relationships/tags" Target="../tags/tag428.xml"/><Relationship Id="rId1" Type="http://schemas.openxmlformats.org/officeDocument/2006/relationships/tags" Target="../tags/tag41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9" Type="http://schemas.openxmlformats.org/officeDocument/2006/relationships/tags" Target="../tags/tag455.xml"/><Relationship Id="rId8" Type="http://schemas.openxmlformats.org/officeDocument/2006/relationships/tags" Target="../tags/tag454.xml"/><Relationship Id="rId7" Type="http://schemas.openxmlformats.org/officeDocument/2006/relationships/tags" Target="../tags/tag453.xml"/><Relationship Id="rId6" Type="http://schemas.openxmlformats.org/officeDocument/2006/relationships/tags" Target="../tags/tag452.xml"/><Relationship Id="rId5" Type="http://schemas.openxmlformats.org/officeDocument/2006/relationships/tags" Target="../tags/tag451.xml"/><Relationship Id="rId4" Type="http://schemas.openxmlformats.org/officeDocument/2006/relationships/tags" Target="../tags/tag450.xml"/><Relationship Id="rId32" Type="http://schemas.openxmlformats.org/officeDocument/2006/relationships/notesSlide" Target="../notesSlides/notesSlide62.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449.xml"/><Relationship Id="rId29" Type="http://schemas.openxmlformats.org/officeDocument/2006/relationships/image" Target="../media/image1.png"/><Relationship Id="rId28" Type="http://schemas.openxmlformats.org/officeDocument/2006/relationships/tags" Target="../tags/tag474.xml"/><Relationship Id="rId27" Type="http://schemas.openxmlformats.org/officeDocument/2006/relationships/tags" Target="../tags/tag473.xml"/><Relationship Id="rId26" Type="http://schemas.openxmlformats.org/officeDocument/2006/relationships/tags" Target="../tags/tag472.xml"/><Relationship Id="rId25" Type="http://schemas.openxmlformats.org/officeDocument/2006/relationships/tags" Target="../tags/tag471.xml"/><Relationship Id="rId24" Type="http://schemas.openxmlformats.org/officeDocument/2006/relationships/tags" Target="../tags/tag470.xml"/><Relationship Id="rId23" Type="http://schemas.openxmlformats.org/officeDocument/2006/relationships/tags" Target="../tags/tag469.xml"/><Relationship Id="rId22" Type="http://schemas.openxmlformats.org/officeDocument/2006/relationships/tags" Target="../tags/tag468.xml"/><Relationship Id="rId21" Type="http://schemas.openxmlformats.org/officeDocument/2006/relationships/tags" Target="../tags/tag467.xml"/><Relationship Id="rId20" Type="http://schemas.openxmlformats.org/officeDocument/2006/relationships/tags" Target="../tags/tag466.xml"/><Relationship Id="rId2" Type="http://schemas.openxmlformats.org/officeDocument/2006/relationships/tags" Target="../tags/tag448.xml"/><Relationship Id="rId19" Type="http://schemas.openxmlformats.org/officeDocument/2006/relationships/tags" Target="../tags/tag465.xml"/><Relationship Id="rId18" Type="http://schemas.openxmlformats.org/officeDocument/2006/relationships/tags" Target="../tags/tag464.xml"/><Relationship Id="rId17" Type="http://schemas.openxmlformats.org/officeDocument/2006/relationships/tags" Target="../tags/tag463.xml"/><Relationship Id="rId16" Type="http://schemas.openxmlformats.org/officeDocument/2006/relationships/tags" Target="../tags/tag462.xml"/><Relationship Id="rId15" Type="http://schemas.openxmlformats.org/officeDocument/2006/relationships/tags" Target="../tags/tag461.xml"/><Relationship Id="rId14" Type="http://schemas.openxmlformats.org/officeDocument/2006/relationships/tags" Target="../tags/tag460.xml"/><Relationship Id="rId13" Type="http://schemas.openxmlformats.org/officeDocument/2006/relationships/tags" Target="../tags/tag459.xml"/><Relationship Id="rId12" Type="http://schemas.openxmlformats.org/officeDocument/2006/relationships/tags" Target="../tags/tag458.xml"/><Relationship Id="rId11" Type="http://schemas.openxmlformats.org/officeDocument/2006/relationships/tags" Target="../tags/tag457.xml"/><Relationship Id="rId10" Type="http://schemas.openxmlformats.org/officeDocument/2006/relationships/tags" Target="../tags/tag456.xml"/><Relationship Id="rId1" Type="http://schemas.openxmlformats.org/officeDocument/2006/relationships/tags" Target="../tags/tag447.xml"/></Relationships>
</file>

<file path=ppt/slides/_rels/slide63.xml.rels><?xml version="1.0" encoding="UTF-8" standalone="yes"?>
<Relationships xmlns="http://schemas.openxmlformats.org/package/2006/relationships"><Relationship Id="rId6" Type="http://schemas.openxmlformats.org/officeDocument/2006/relationships/notesSlide" Target="../notesSlides/notesSlide63.xml"/><Relationship Id="rId5" Type="http://schemas.openxmlformats.org/officeDocument/2006/relationships/slideLayout" Target="../slideLayouts/slideLayout18.xml"/><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64.xml.rels><?xml version="1.0" encoding="UTF-8" standalone="yes"?>
<Relationships xmlns="http://schemas.openxmlformats.org/package/2006/relationships"><Relationship Id="rId6" Type="http://schemas.openxmlformats.org/officeDocument/2006/relationships/notesSlide" Target="../notesSlides/notesSlide64.xml"/><Relationship Id="rId5" Type="http://schemas.openxmlformats.org/officeDocument/2006/relationships/slideLayout" Target="../slideLayouts/slideLayout18.xml"/><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65.xml.rels><?xml version="1.0" encoding="UTF-8" standalone="yes"?>
<Relationships xmlns="http://schemas.openxmlformats.org/package/2006/relationships"><Relationship Id="rId8" Type="http://schemas.openxmlformats.org/officeDocument/2006/relationships/notesSlide" Target="../notesSlides/notesSlide65.xml"/><Relationship Id="rId7" Type="http://schemas.openxmlformats.org/officeDocument/2006/relationships/slideLayout" Target="../slideLayouts/slideLayout18.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66.xml"/><Relationship Id="rId4" Type="http://schemas.openxmlformats.org/officeDocument/2006/relationships/slideLayout" Target="../slideLayouts/slideLayout18.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67.xml.rels><?xml version="1.0" encoding="UTF-8" standalone="yes"?>
<Relationships xmlns="http://schemas.openxmlformats.org/package/2006/relationships"><Relationship Id="rId6" Type="http://schemas.openxmlformats.org/officeDocument/2006/relationships/notesSlide" Target="../notesSlides/notesSlide67.xml"/><Relationship Id="rId5" Type="http://schemas.openxmlformats.org/officeDocument/2006/relationships/slideLayout" Target="../slideLayouts/slideLayout18.xml"/><Relationship Id="rId4" Type="http://schemas.microsoft.com/office/2007/relationships/hdphoto" Target="../media/image2.wdp"/><Relationship Id="rId3" Type="http://schemas.openxmlformats.org/officeDocument/2006/relationships/image" Target="../media/image1.png"/><Relationship Id="rId2" Type="http://schemas.openxmlformats.org/officeDocument/2006/relationships/tags" Target="../tags/tag476.xml"/><Relationship Id="rId1" Type="http://schemas.openxmlformats.org/officeDocument/2006/relationships/tags" Target="../tags/tag475.xml"/></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68.xml"/><Relationship Id="rId5" Type="http://schemas.openxmlformats.org/officeDocument/2006/relationships/slideLayout" Target="../slideLayouts/slideLayout18.xml"/><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tags" Target="../tags/tag478.xml"/><Relationship Id="rId1" Type="http://schemas.openxmlformats.org/officeDocument/2006/relationships/tags" Target="../tags/tag477.xml"/></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69.xml"/><Relationship Id="rId4" Type="http://schemas.openxmlformats.org/officeDocument/2006/relationships/slideLayout" Target="../slideLayouts/slideLayout18.xml"/><Relationship Id="rId3" Type="http://schemas.openxmlformats.org/officeDocument/2006/relationships/image" Target="../media/image86.png"/><Relationship Id="rId2" Type="http://schemas.openxmlformats.org/officeDocument/2006/relationships/tags" Target="../tags/tag480.xml"/><Relationship Id="rId1" Type="http://schemas.openxmlformats.org/officeDocument/2006/relationships/tags" Target="../tags/tag479.xml"/></Relationships>
</file>

<file path=ppt/slides/_rels/slide7.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2" Type="http://schemas.openxmlformats.org/officeDocument/2006/relationships/notesSlide" Target="../notesSlides/notesSlide7.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71.xml"/><Relationship Id="rId29" Type="http://schemas.openxmlformats.org/officeDocument/2006/relationships/image" Target="../media/image1.png"/><Relationship Id="rId28" Type="http://schemas.openxmlformats.org/officeDocument/2006/relationships/tags" Target="../tags/tag96.xml"/><Relationship Id="rId27" Type="http://schemas.openxmlformats.org/officeDocument/2006/relationships/tags" Target="../tags/tag95.xml"/><Relationship Id="rId26" Type="http://schemas.openxmlformats.org/officeDocument/2006/relationships/tags" Target="../tags/tag94.xml"/><Relationship Id="rId25" Type="http://schemas.openxmlformats.org/officeDocument/2006/relationships/tags" Target="../tags/tag93.xml"/><Relationship Id="rId24" Type="http://schemas.openxmlformats.org/officeDocument/2006/relationships/tags" Target="../tags/tag92.xml"/><Relationship Id="rId23" Type="http://schemas.openxmlformats.org/officeDocument/2006/relationships/tags" Target="../tags/tag91.xml"/><Relationship Id="rId22" Type="http://schemas.openxmlformats.org/officeDocument/2006/relationships/tags" Target="../tags/tag90.xml"/><Relationship Id="rId21" Type="http://schemas.openxmlformats.org/officeDocument/2006/relationships/tags" Target="../tags/tag89.xml"/><Relationship Id="rId20" Type="http://schemas.openxmlformats.org/officeDocument/2006/relationships/tags" Target="../tags/tag88.xml"/><Relationship Id="rId2" Type="http://schemas.openxmlformats.org/officeDocument/2006/relationships/tags" Target="../tags/tag70.xml"/><Relationship Id="rId19" Type="http://schemas.openxmlformats.org/officeDocument/2006/relationships/tags" Target="../tags/tag87.xml"/><Relationship Id="rId18" Type="http://schemas.openxmlformats.org/officeDocument/2006/relationships/tags" Target="../tags/tag86.xml"/><Relationship Id="rId17" Type="http://schemas.openxmlformats.org/officeDocument/2006/relationships/tags" Target="../tags/tag85.xml"/><Relationship Id="rId16" Type="http://schemas.openxmlformats.org/officeDocument/2006/relationships/tags" Target="../tags/tag84.xml"/><Relationship Id="rId15" Type="http://schemas.openxmlformats.org/officeDocument/2006/relationships/tags" Target="../tags/tag83.xml"/><Relationship Id="rId14" Type="http://schemas.openxmlformats.org/officeDocument/2006/relationships/tags" Target="../tags/tag82.xml"/><Relationship Id="rId13" Type="http://schemas.openxmlformats.org/officeDocument/2006/relationships/tags" Target="../tags/tag81.xml"/><Relationship Id="rId12" Type="http://schemas.openxmlformats.org/officeDocument/2006/relationships/tags" Target="../tags/tag80.xml"/><Relationship Id="rId11" Type="http://schemas.openxmlformats.org/officeDocument/2006/relationships/tags" Target="../tags/tag79.xml"/><Relationship Id="rId10" Type="http://schemas.openxmlformats.org/officeDocument/2006/relationships/tags" Target="../tags/tag78.xml"/><Relationship Id="rId1" Type="http://schemas.openxmlformats.org/officeDocument/2006/relationships/tags" Target="../tags/tag69.xml"/></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70.xml"/><Relationship Id="rId4" Type="http://schemas.openxmlformats.org/officeDocument/2006/relationships/slideLayout" Target="../slideLayouts/slideLayout18.xml"/><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tags" Target="../tags/tag48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xml"/><Relationship Id="rId1" Type="http://schemas.openxmlformats.org/officeDocument/2006/relationships/tags" Target="../tags/tag482.xml"/></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18.xml"/><Relationship Id="rId2" Type="http://schemas.microsoft.com/office/2007/relationships/hdphoto" Target="../media/image2.wdp"/><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8.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4" name="圆角矩形 3"/>
          <p:cNvSpPr/>
          <p:nvPr>
            <p:custDataLst>
              <p:tags r:id="rId1"/>
            </p:custDataLst>
          </p:nvPr>
        </p:nvSpPr>
        <p:spPr>
          <a:xfrm>
            <a:off x="64135" y="2987675"/>
            <a:ext cx="3780790" cy="119507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A Decentralized Communication Framework based on Dual-Level Recurrence for Multi-Agent Reinforcement Learning</a:t>
            </a:r>
            <a:endPar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圆角矩形 4"/>
          <p:cNvSpPr/>
          <p:nvPr>
            <p:custDataLst>
              <p:tags r:id="rId2"/>
            </p:custDataLst>
          </p:nvPr>
        </p:nvSpPr>
        <p:spPr>
          <a:xfrm>
            <a:off x="4262755" y="2985770"/>
            <a:ext cx="3636010" cy="120078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Times New Roman" panose="02020603050405020304" pitchFamily="18" charset="0"/>
                <a:cs typeface="Times New Roman" panose="02020603050405020304" pitchFamily="18" charset="0"/>
              </a:rPr>
              <a:t>Fully Decentralized Multiagent Communication via Causal Inference</a:t>
            </a:r>
            <a:endParaRPr lang="en-US" altLang="zh-CN" sz="1400" b="1" dirty="0">
              <a:latin typeface="Times New Roman" panose="02020603050405020304" pitchFamily="18" charset="0"/>
              <a:cs typeface="Times New Roman" panose="02020603050405020304" pitchFamily="18" charset="0"/>
            </a:endParaRPr>
          </a:p>
        </p:txBody>
      </p:sp>
      <p:sp>
        <p:nvSpPr>
          <p:cNvPr id="6" name="圆角矩形 5"/>
          <p:cNvSpPr/>
          <p:nvPr>
            <p:custDataLst>
              <p:tags r:id="rId3"/>
            </p:custDataLst>
          </p:nvPr>
        </p:nvSpPr>
        <p:spPr>
          <a:xfrm>
            <a:off x="8717280" y="2942590"/>
            <a:ext cx="3383280" cy="122491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Times New Roman" panose="02020603050405020304" pitchFamily="18" charset="0"/>
                <a:cs typeface="Times New Roman" panose="02020603050405020304" pitchFamily="18" charset="0"/>
              </a:rPr>
              <a:t>Learning Communication for Cooperation in Dynamic Agent-Number Environment</a:t>
            </a:r>
            <a:endParaRPr lang="en-US" altLang="zh-CN" sz="1400" b="1" dirty="0">
              <a:latin typeface="Times New Roman" panose="02020603050405020304" pitchFamily="18" charset="0"/>
              <a:cs typeface="Times New Roman" panose="02020603050405020304" pitchFamily="18" charset="0"/>
            </a:endParaRPr>
          </a:p>
        </p:txBody>
      </p:sp>
      <p:sp>
        <p:nvSpPr>
          <p:cNvPr id="7" name="圆角矩形 6"/>
          <p:cNvSpPr/>
          <p:nvPr>
            <p:custDataLst>
              <p:tags r:id="rId4"/>
            </p:custDataLst>
          </p:nvPr>
        </p:nvSpPr>
        <p:spPr>
          <a:xfrm>
            <a:off x="6386830" y="4820920"/>
            <a:ext cx="3561080" cy="119189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a:solidFill>
                  <a:schemeClr val="bg1"/>
                </a:solidFill>
                <a:latin typeface="Times New Roman" panose="02020603050405020304" pitchFamily="18" charset="0"/>
                <a:ea typeface="微软雅黑" panose="020B0503020204020204" charset="-122"/>
                <a:cs typeface="Times New Roman" panose="02020603050405020304" pitchFamily="18" charset="0"/>
              </a:rPr>
              <a:t>NVIF: Neighboring Variational Information Flow for Cooperative Large-Scale Multiagent Reinforcement Learning</a:t>
            </a:r>
            <a:endParaRPr lang="en-US" altLang="zh-CN" sz="1400" b="1">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8" name="圆角矩形 7"/>
          <p:cNvSpPr/>
          <p:nvPr>
            <p:custDataLst>
              <p:tags r:id="rId5"/>
            </p:custDataLst>
          </p:nvPr>
        </p:nvSpPr>
        <p:spPr>
          <a:xfrm>
            <a:off x="1271905" y="4879340"/>
            <a:ext cx="3658870" cy="115506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Communication-Efficient Decentralized Multi-Agent Reinforcement Learning for Cooperative Adaptive Cruise Control</a:t>
            </a:r>
            <a:endPar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7" name="文本框 16"/>
          <p:cNvSpPr txBox="1"/>
          <p:nvPr/>
        </p:nvSpPr>
        <p:spPr>
          <a:xfrm>
            <a:off x="309724" y="181266"/>
            <a:ext cx="11186276" cy="1753235"/>
          </a:xfrm>
          <a:prstGeom prst="rect">
            <a:avLst/>
          </a:prstGeom>
          <a:noFill/>
        </p:spPr>
        <p:txBody>
          <a:bodyPr wrap="square" rtlCol="0" anchor="t">
            <a:spAutoFit/>
          </a:bodyPr>
          <a:lstStyle/>
          <a:p>
            <a:pPr algn="ctr">
              <a:lnSpc>
                <a:spcPct val="150000"/>
              </a:lnSpc>
            </a:pPr>
            <a:r>
              <a:rPr lang="en-US" altLang="zh-CN" sz="3600" dirty="0">
                <a:solidFill>
                  <a:schemeClr val="bg1"/>
                </a:solidFill>
                <a:latin typeface="Times New Roman" panose="02020603050405020304" pitchFamily="18" charset="0"/>
                <a:cs typeface="Times New Roman" panose="02020603050405020304" pitchFamily="18" charset="0"/>
              </a:rPr>
              <a:t>Efficient Decentralized Communication in Large-Scale </a:t>
            </a:r>
            <a:endParaRPr lang="en-US" altLang="zh-CN" sz="3600" dirty="0">
              <a:solidFill>
                <a:schemeClr val="bg1"/>
              </a:solidFill>
              <a:latin typeface="Times New Roman" panose="02020603050405020304" pitchFamily="18" charset="0"/>
              <a:cs typeface="Times New Roman" panose="02020603050405020304" pitchFamily="18" charset="0"/>
            </a:endParaRPr>
          </a:p>
          <a:p>
            <a:pPr algn="ctr">
              <a:lnSpc>
                <a:spcPct val="150000"/>
              </a:lnSpc>
            </a:pPr>
            <a:r>
              <a:rPr lang="en-US" altLang="zh-CN" sz="3600" dirty="0">
                <a:solidFill>
                  <a:schemeClr val="bg1"/>
                </a:solidFill>
                <a:latin typeface="Times New Roman" panose="02020603050405020304" pitchFamily="18" charset="0"/>
                <a:cs typeface="Times New Roman" panose="02020603050405020304" pitchFamily="18" charset="0"/>
              </a:rPr>
              <a:t>Multi-Agent Systems</a:t>
            </a:r>
            <a:endParaRPr lang="en-US" altLang="zh-CN" sz="3600" dirty="0">
              <a:solidFill>
                <a:schemeClr val="bg1"/>
              </a:solidFill>
              <a:latin typeface="Times New Roman" panose="02020603050405020304" pitchFamily="18" charset="0"/>
              <a:cs typeface="Times New Roman" panose="02020603050405020304" pitchFamily="18" charset="0"/>
            </a:endParaRPr>
          </a:p>
        </p:txBody>
      </p:sp>
      <p:sp>
        <p:nvSpPr>
          <p:cNvPr id="2" name="文本框 1"/>
          <p:cNvSpPr txBox="1"/>
          <p:nvPr>
            <p:custDataLst>
              <p:tags r:id="rId6"/>
            </p:custDataLst>
          </p:nvPr>
        </p:nvSpPr>
        <p:spPr>
          <a:xfrm>
            <a:off x="1743239" y="2492891"/>
            <a:ext cx="421958" cy="330518"/>
          </a:xfrm>
          <a:prstGeom prst="rect">
            <a:avLst/>
          </a:prstGeom>
          <a:noFill/>
        </p:spPr>
        <p:txBody>
          <a:bodyPr wrap="none" rtlCol="0" anchor="t">
            <a:noAutofit/>
          </a:bodyPr>
          <a:lstStyle/>
          <a:p>
            <a:r>
              <a:rPr lang="zh-CN" altLang="en-US" b="1" dirty="0">
                <a:latin typeface="Times New Roman" panose="02020603050405020304" pitchFamily="18" charset="0"/>
              </a:rPr>
              <a:t>①</a:t>
            </a:r>
            <a:endParaRPr lang="zh-CN" altLang="en-US" b="1" dirty="0">
              <a:latin typeface="Times New Roman" panose="02020603050405020304" pitchFamily="18" charset="0"/>
            </a:endParaRPr>
          </a:p>
        </p:txBody>
      </p:sp>
      <p:sp>
        <p:nvSpPr>
          <p:cNvPr id="3" name="文本框 2"/>
          <p:cNvSpPr txBox="1"/>
          <p:nvPr>
            <p:custDataLst>
              <p:tags r:id="rId7"/>
            </p:custDataLst>
          </p:nvPr>
        </p:nvSpPr>
        <p:spPr>
          <a:xfrm>
            <a:off x="5912196" y="2476363"/>
            <a:ext cx="415498" cy="369332"/>
          </a:xfrm>
          <a:prstGeom prst="rect">
            <a:avLst/>
          </a:prstGeom>
          <a:noFill/>
        </p:spPr>
        <p:txBody>
          <a:bodyPr wrap="none" rtlCol="0" anchor="t">
            <a:spAutoFit/>
          </a:bodyPr>
          <a:lstStyle/>
          <a:p>
            <a:r>
              <a:rPr lang="zh-CN" altLang="en-US" b="1" dirty="0">
                <a:latin typeface="Times New Roman" panose="02020603050405020304" pitchFamily="18" charset="0"/>
              </a:rPr>
              <a:t>②</a:t>
            </a:r>
            <a:endParaRPr lang="zh-CN" altLang="en-US" b="1" dirty="0">
              <a:latin typeface="Times New Roman" panose="02020603050405020304" pitchFamily="18" charset="0"/>
            </a:endParaRPr>
          </a:p>
        </p:txBody>
      </p:sp>
      <p:sp>
        <p:nvSpPr>
          <p:cNvPr id="18" name="文本框 17"/>
          <p:cNvSpPr txBox="1"/>
          <p:nvPr>
            <p:custDataLst>
              <p:tags r:id="rId8"/>
            </p:custDataLst>
          </p:nvPr>
        </p:nvSpPr>
        <p:spPr>
          <a:xfrm>
            <a:off x="10212762" y="2451259"/>
            <a:ext cx="415498" cy="369332"/>
          </a:xfrm>
          <a:prstGeom prst="rect">
            <a:avLst/>
          </a:prstGeom>
          <a:noFill/>
        </p:spPr>
        <p:txBody>
          <a:bodyPr wrap="none" rtlCol="0" anchor="t">
            <a:spAutoFit/>
          </a:bodyPr>
          <a:lstStyle/>
          <a:p>
            <a:r>
              <a:rPr lang="zh-CN" altLang="en-US" b="1" dirty="0">
                <a:latin typeface="Times New Roman" panose="02020603050405020304" pitchFamily="18" charset="0"/>
              </a:rPr>
              <a:t>③</a:t>
            </a:r>
            <a:endParaRPr lang="zh-CN" altLang="en-US" b="1" dirty="0">
              <a:latin typeface="Times New Roman" panose="02020603050405020304" pitchFamily="18" charset="0"/>
            </a:endParaRPr>
          </a:p>
        </p:txBody>
      </p:sp>
      <p:sp>
        <p:nvSpPr>
          <p:cNvPr id="19" name="文本框 18"/>
          <p:cNvSpPr txBox="1"/>
          <p:nvPr>
            <p:custDataLst>
              <p:tags r:id="rId9"/>
            </p:custDataLst>
          </p:nvPr>
        </p:nvSpPr>
        <p:spPr>
          <a:xfrm>
            <a:off x="2856083" y="4364982"/>
            <a:ext cx="415498" cy="369332"/>
          </a:xfrm>
          <a:prstGeom prst="rect">
            <a:avLst/>
          </a:prstGeom>
          <a:noFill/>
        </p:spPr>
        <p:txBody>
          <a:bodyPr wrap="none" rtlCol="0" anchor="t">
            <a:spAutoFit/>
          </a:bodyPr>
          <a:lstStyle/>
          <a:p>
            <a:r>
              <a:rPr lang="zh-CN" altLang="en-US" b="1" dirty="0">
                <a:latin typeface="Times New Roman" panose="02020603050405020304" pitchFamily="18" charset="0"/>
              </a:rPr>
              <a:t>④</a:t>
            </a:r>
            <a:endParaRPr lang="zh-CN" altLang="en-US" b="1" dirty="0">
              <a:latin typeface="Times New Roman" panose="02020603050405020304" pitchFamily="18" charset="0"/>
            </a:endParaRPr>
          </a:p>
        </p:txBody>
      </p:sp>
      <p:sp>
        <p:nvSpPr>
          <p:cNvPr id="20" name="文本框 19"/>
          <p:cNvSpPr txBox="1"/>
          <p:nvPr>
            <p:custDataLst>
              <p:tags r:id="rId10"/>
            </p:custDataLst>
          </p:nvPr>
        </p:nvSpPr>
        <p:spPr>
          <a:xfrm>
            <a:off x="7968839" y="4365061"/>
            <a:ext cx="415498" cy="369332"/>
          </a:xfrm>
          <a:prstGeom prst="rect">
            <a:avLst/>
          </a:prstGeom>
          <a:noFill/>
        </p:spPr>
        <p:txBody>
          <a:bodyPr wrap="none" rtlCol="0" anchor="t">
            <a:spAutoFit/>
          </a:bodyPr>
          <a:lstStyle/>
          <a:p>
            <a:r>
              <a:rPr lang="zh-CN" altLang="en-US" b="1" dirty="0">
                <a:latin typeface="Times New Roman" panose="02020603050405020304" pitchFamily="18" charset="0"/>
              </a:rPr>
              <a:t>⑤</a:t>
            </a:r>
            <a:endParaRPr lang="zh-CN" altLang="en-US" b="1" dirty="0">
              <a:latin typeface="Times New Roman" panose="02020603050405020304" pitchFamily="18" charset="0"/>
            </a:endParaRPr>
          </a:p>
        </p:txBody>
      </p:sp>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Tree>
    <p:custDataLst>
      <p:tags r:id="rId1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335915" y="908685"/>
            <a:ext cx="4716780" cy="5431155"/>
          </a:xfrm>
          <a:prstGeom prst="rect">
            <a:avLst/>
          </a:prstGeom>
        </p:spPr>
      </p:pic>
      <p:pic>
        <p:nvPicPr>
          <p:cNvPr id="7" name="图片 6"/>
          <p:cNvPicPr>
            <a:picLocks noChangeAspect="1"/>
          </p:cNvPicPr>
          <p:nvPr/>
        </p:nvPicPr>
        <p:blipFill>
          <a:blip r:embed="rId2"/>
          <a:stretch>
            <a:fillRect/>
          </a:stretch>
        </p:blipFill>
        <p:spPr>
          <a:xfrm>
            <a:off x="5592445" y="836930"/>
            <a:ext cx="5562600" cy="1912620"/>
          </a:xfrm>
          <a:prstGeom prst="rect">
            <a:avLst/>
          </a:prstGeom>
        </p:spPr>
      </p:pic>
      <p:pic>
        <p:nvPicPr>
          <p:cNvPr id="9" name="图片 8"/>
          <p:cNvPicPr>
            <a:picLocks noChangeAspect="1"/>
          </p:cNvPicPr>
          <p:nvPr/>
        </p:nvPicPr>
        <p:blipFill>
          <a:blip r:embed="rId3"/>
          <a:stretch>
            <a:fillRect/>
          </a:stretch>
        </p:blipFill>
        <p:spPr>
          <a:xfrm>
            <a:off x="5232400" y="3020695"/>
            <a:ext cx="6863715" cy="3276600"/>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03</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04</a:t>
                </a:r>
                <a:endParaRPr lang="en-US" altLang="zh-CN" sz="2700" dirty="0">
                  <a:solidFill>
                    <a:srgbClr val="D0CECE"/>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120015" y="1880870"/>
            <a:ext cx="6036310" cy="3441700"/>
          </a:xfrm>
          <a:prstGeom prst="rect">
            <a:avLst/>
          </a:prstGeom>
        </p:spPr>
      </p:pic>
      <p:pic>
        <p:nvPicPr>
          <p:cNvPr id="5" name="图片 4"/>
          <p:cNvPicPr>
            <a:picLocks noChangeAspect="1"/>
          </p:cNvPicPr>
          <p:nvPr/>
        </p:nvPicPr>
        <p:blipFill>
          <a:blip r:embed="rId4"/>
          <a:stretch>
            <a:fillRect/>
          </a:stretch>
        </p:blipFill>
        <p:spPr>
          <a:xfrm>
            <a:off x="6888480" y="836930"/>
            <a:ext cx="4335780" cy="2725420"/>
          </a:xfrm>
          <a:prstGeom prst="rect">
            <a:avLst/>
          </a:prstGeom>
        </p:spPr>
      </p:pic>
      <p:pic>
        <p:nvPicPr>
          <p:cNvPr id="6" name="图片 5"/>
          <p:cNvPicPr>
            <a:picLocks noChangeAspect="1"/>
          </p:cNvPicPr>
          <p:nvPr/>
        </p:nvPicPr>
        <p:blipFill>
          <a:blip r:embed="rId5"/>
          <a:stretch>
            <a:fillRect/>
          </a:stretch>
        </p:blipFill>
        <p:spPr>
          <a:xfrm>
            <a:off x="6744335" y="3582035"/>
            <a:ext cx="4548505" cy="2940685"/>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3"/>
          <a:srcRect b="51643"/>
          <a:stretch>
            <a:fillRect/>
          </a:stretch>
        </p:blipFill>
        <p:spPr>
          <a:xfrm>
            <a:off x="1416050" y="908685"/>
            <a:ext cx="9300210" cy="1943735"/>
          </a:xfrm>
          <a:prstGeom prst="rect">
            <a:avLst/>
          </a:prstGeom>
        </p:spPr>
      </p:pic>
      <p:pic>
        <p:nvPicPr>
          <p:cNvPr id="4" name="图片 3"/>
          <p:cNvPicPr>
            <a:picLocks noChangeAspect="1"/>
          </p:cNvPicPr>
          <p:nvPr/>
        </p:nvPicPr>
        <p:blipFill>
          <a:blip r:embed="rId4"/>
          <a:stretch>
            <a:fillRect/>
          </a:stretch>
        </p:blipFill>
        <p:spPr>
          <a:xfrm>
            <a:off x="1056005" y="3135630"/>
            <a:ext cx="3063240" cy="3134995"/>
          </a:xfrm>
          <a:prstGeom prst="rect">
            <a:avLst/>
          </a:prstGeom>
        </p:spPr>
      </p:pic>
      <p:pic>
        <p:nvPicPr>
          <p:cNvPr id="5" name="图片 4"/>
          <p:cNvPicPr>
            <a:picLocks noChangeAspect="1"/>
          </p:cNvPicPr>
          <p:nvPr/>
        </p:nvPicPr>
        <p:blipFill>
          <a:blip r:embed="rId5"/>
          <a:stretch>
            <a:fillRect/>
          </a:stretch>
        </p:blipFill>
        <p:spPr>
          <a:xfrm>
            <a:off x="5232400" y="3010535"/>
            <a:ext cx="5062220" cy="3384550"/>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03</a:t>
                </a:r>
                <a:endParaRPr lang="en-US" altLang="zh-CN" sz="2700" dirty="0">
                  <a:solidFill>
                    <a:srgbClr val="D0CECE"/>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04</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smtClean="0">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custDataLst>
              <p:tags r:id="rId1"/>
            </p:custDataLst>
          </p:nvPr>
        </p:nvSpPr>
        <p:spPr>
          <a:xfrm>
            <a:off x="1889760" y="1370330"/>
            <a:ext cx="8863330" cy="198755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 name="矩形 2"/>
          <p:cNvSpPr/>
          <p:nvPr>
            <p:custDataLst>
              <p:tags r:id="rId2"/>
            </p:custDataLst>
          </p:nvPr>
        </p:nvSpPr>
        <p:spPr>
          <a:xfrm>
            <a:off x="1976111" y="1110481"/>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①</a:t>
            </a:r>
            <a:endParaRPr lang="en-US" altLang="zh-CN" sz="2000" b="1" dirty="0">
              <a:solidFill>
                <a:srgbClr val="0174AB"/>
              </a:solidFill>
              <a:latin typeface="Times New Roman" panose="02020603050405020304" pitchFamily="18" charset="0"/>
              <a:ea typeface="Calibri" panose="020F0502020204030204" charset="0"/>
              <a:cs typeface="Calibri" panose="020F0502020204030204" charset="0"/>
            </a:endParaRPr>
          </a:p>
        </p:txBody>
      </p:sp>
      <p:sp>
        <p:nvSpPr>
          <p:cNvPr id="10" name="矩形 9"/>
          <p:cNvSpPr/>
          <p:nvPr>
            <p:custDataLst>
              <p:tags r:id="rId3"/>
            </p:custDataLst>
          </p:nvPr>
        </p:nvSpPr>
        <p:spPr>
          <a:xfrm>
            <a:off x="1889760" y="4043680"/>
            <a:ext cx="8863330" cy="1000125"/>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 name="矩形 10"/>
          <p:cNvSpPr/>
          <p:nvPr>
            <p:custDataLst>
              <p:tags r:id="rId4"/>
            </p:custDataLst>
          </p:nvPr>
        </p:nvSpPr>
        <p:spPr>
          <a:xfrm>
            <a:off x="2075259" y="3784178"/>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②</a:t>
            </a:r>
            <a:endParaRPr lang="en-US" altLang="zh-CN" sz="2000" b="1" dirty="0">
              <a:solidFill>
                <a:srgbClr val="0174AB"/>
              </a:solidFill>
              <a:latin typeface="Times New Roman" panose="02020603050405020304" pitchFamily="18" charset="0"/>
              <a:ea typeface="Calibri" panose="020F0502020204030204" charset="0"/>
              <a:cs typeface="Calibri" panose="020F0502020204030204" charset="0"/>
            </a:endParaRPr>
          </a:p>
        </p:txBody>
      </p:sp>
      <p:sp>
        <p:nvSpPr>
          <p:cNvPr id="12" name="文本框 11"/>
          <p:cNvSpPr txBox="1"/>
          <p:nvPr>
            <p:custDataLst>
              <p:tags r:id="rId5"/>
            </p:custDataLst>
          </p:nvPr>
        </p:nvSpPr>
        <p:spPr>
          <a:xfrm>
            <a:off x="1818005" y="4126230"/>
            <a:ext cx="8952865" cy="829945"/>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1600" dirty="0">
                <a:latin typeface="Times New Roman" panose="02020603050405020304" pitchFamily="18" charset="0"/>
                <a:cs typeface="Times New Roman" panose="02020603050405020304" pitchFamily="18" charset="0"/>
              </a:rPr>
              <a:t>In future work, we will improve 2ReCom step by step, aiming at rivaling the start-of-the-art centralized learning method.</a:t>
            </a:r>
            <a:endParaRPr lang="en-US" altLang="zh-CN" sz="1600" dirty="0">
              <a:latin typeface="Times New Roman" panose="02020603050405020304" pitchFamily="18" charset="0"/>
              <a:cs typeface="Times New Roman" panose="02020603050405020304" pitchFamily="18" charset="0"/>
            </a:endParaRPr>
          </a:p>
        </p:txBody>
      </p:sp>
      <p:sp>
        <p:nvSpPr>
          <p:cNvPr id="14" name="文本框 13"/>
          <p:cNvSpPr txBox="1"/>
          <p:nvPr>
            <p:custDataLst>
              <p:tags r:id="rId6"/>
            </p:custDataLst>
          </p:nvPr>
        </p:nvSpPr>
        <p:spPr>
          <a:xfrm>
            <a:off x="1890395" y="1453515"/>
            <a:ext cx="8862060" cy="1742440"/>
          </a:xfrm>
          <a:prstGeom prst="rect">
            <a:avLst/>
          </a:prstGeom>
          <a:noFill/>
        </p:spPr>
        <p:txBody>
          <a:bodyPr wrap="square">
            <a:no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sz="1600" dirty="0">
                <a:latin typeface="Times New Roman" panose="02020603050405020304" pitchFamily="18" charset="0"/>
                <a:cs typeface="Times New Roman" panose="02020603050405020304" pitchFamily="18" charset="0"/>
              </a:rPr>
              <a:t>In this work, we develop a new communication framework for decentralized multi-agent reinforcement learning. Our 2ReCom has two main superiorities: We regard historical states of agents as a part of communication information, proposing a dual-recurrence for decentralized multi-agent systems; the developed 2ReCom separates communications from memories, making agents adapt to changeable communication objects.</a:t>
            </a:r>
            <a:endParaRPr lang="en-US" altLang="zh-CN" sz="1600" dirty="0">
              <a:latin typeface="Times New Roman" panose="02020603050405020304" pitchFamily="18" charset="0"/>
              <a:cs typeface="Times New Roman" panose="02020603050405020304" pitchFamily="18" charset="0"/>
            </a:endParaRPr>
          </a:p>
          <a:p>
            <a:pPr algn="just">
              <a:lnSpc>
                <a:spcPct val="150000"/>
              </a:lnSpc>
            </a:pPr>
            <a:endParaRPr lang="en-US" altLang="zh-CN" sz="1600" dirty="0">
              <a:latin typeface="Times New Roman" panose="02020603050405020304" pitchFamily="18" charset="0"/>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35" y="1960245"/>
            <a:ext cx="12679045" cy="2045335"/>
            <a:chOff x="1522095" y="1960245"/>
            <a:chExt cx="9527981"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9" name="文本框 8"/>
            <p:cNvSpPr txBox="1"/>
            <p:nvPr/>
          </p:nvSpPr>
          <p:spPr>
            <a:xfrm>
              <a:off x="1572864" y="2388169"/>
              <a:ext cx="9097464" cy="737121"/>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Fully Decentralized Multiagent Communication via Causal Inference</a:t>
              </a:r>
              <a:endParaRPr lang="en-US" altLang="zh-CN" sz="28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1687636" y="3654699"/>
              <a:ext cx="9362440" cy="337133"/>
            </a:xfrm>
            <a:prstGeom prst="rect">
              <a:avLst/>
            </a:prstGeom>
            <a:noFill/>
          </p:spPr>
          <p:txBody>
            <a:bodyPr wrap="square" rtlCol="0">
              <a:spAutoFit/>
            </a:bodyPr>
            <a:lstStyle/>
            <a:p>
              <a:r>
                <a:rPr lang="en-US" altLang="zh-CN" sz="1600">
                  <a:solidFill>
                    <a:schemeClr val="bg1"/>
                  </a:solidFill>
                  <a:latin typeface="Times New Roman" panose="02020603050405020304" pitchFamily="18" charset="0"/>
                  <a:cs typeface="Times New Roman" panose="02020603050405020304" pitchFamily="18" charset="0"/>
                </a:rPr>
                <a:t>Han Wang , Yang Yu , and Yuan Jiang</a:t>
              </a:r>
              <a:endParaRPr lang="en-US" altLang="zh-CN" sz="1600">
                <a:solidFill>
                  <a:schemeClr val="bg1"/>
                </a:solidFill>
                <a:latin typeface="Times New Roman" panose="02020603050405020304" pitchFamily="18" charset="0"/>
                <a:cs typeface="Times New Roman" panose="02020603050405020304" pitchFamily="18"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2</a:t>
            </a:r>
            <a:endPar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351876" y="4596014"/>
            <a:ext cx="9920124" cy="1476375"/>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sym typeface="+mn-ea"/>
              </a:rPr>
              <a:t>This paper was published in:</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mn-ea"/>
              </a:rPr>
              <a:t>IEEE Transactions on Neural Networks and Learning Systems</a:t>
            </a:r>
            <a:endParaRPr lang="en-US" altLang="zh-CN" dirty="0">
              <a:latin typeface="Times New Roman" panose="02020603050405020304" pitchFamily="18" charset="0"/>
              <a:cs typeface="Times New Roman" panose="02020603050405020304" pitchFamily="18" charset="0"/>
              <a:sym typeface="+mn-ea"/>
            </a:endParaRPr>
          </a:p>
          <a:p>
            <a:r>
              <a:rPr lang="en-US" altLang="zh-CN" b="1" dirty="0">
                <a:latin typeface="Times New Roman" panose="02020603050405020304" pitchFamily="18" charset="0"/>
                <a:cs typeface="Times New Roman" panose="02020603050405020304" pitchFamily="18" charset="0"/>
                <a:sym typeface="+mn-ea"/>
              </a:rPr>
              <a:t>Published Time:</a:t>
            </a:r>
            <a:r>
              <a:rPr lang="en-US" altLang="zh-CN" dirty="0">
                <a:latin typeface="Times New Roman" panose="02020603050405020304" pitchFamily="18" charset="0"/>
                <a:cs typeface="Times New Roman" panose="02020603050405020304" pitchFamily="18" charset="0"/>
                <a:sym typeface="+mn-ea"/>
              </a:rPr>
              <a:t> 2023</a:t>
            </a:r>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sym typeface="+mn-ea"/>
              </a:rPr>
              <a:t>Reference:</a:t>
            </a:r>
            <a:r>
              <a:rPr lang="en-US" altLang="zh-CN"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rPr>
              <a:t>H. Wang, Y. Yu and Y. Jiang, "Fully Decentralized Multiagent Communication via Causal Inference," in IEEE Transactions on Neural Networks and Learning Systems, vol. 34, no. 12, pp. 10193-10202, Dec. 2023, doi: 10.1109/TNNLS.2022.3165114.</a:t>
            </a:r>
            <a:endParaRPr lang="en-US" altLang="zh-CN" dirty="0">
              <a:latin typeface="Times New Roman" panose="02020603050405020304" pitchFamily="18" charset="0"/>
              <a:cs typeface="Times New Roman" panose="02020603050405020304" pitchFamily="18" charset="0"/>
            </a:endParaRPr>
          </a:p>
        </p:txBody>
      </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Times New Roman" panose="02020603050405020304" pitchFamily="18" charset="0"/>
                    <a:cs typeface="Times New Roman" panose="02020603050405020304" pitchFamily="18" charset="0"/>
                  </a:rPr>
                  <a:t>03</a:t>
                </a:r>
                <a:endParaRPr lang="en-US" altLang="zh-CN" sz="2700">
                  <a:solidFill>
                    <a:srgbClr val="044875"/>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Times New Roman" panose="02020603050405020304" pitchFamily="18" charset="0"/>
                    <a:cs typeface="Times New Roman" panose="02020603050405020304" pitchFamily="18" charset="0"/>
                  </a:rPr>
                  <a:t>04</a:t>
                </a:r>
                <a:endParaRPr lang="en-US" altLang="zh-CN" sz="2700">
                  <a:solidFill>
                    <a:srgbClr val="044875"/>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p:cNvSpPr txBox="1"/>
          <p:nvPr/>
        </p:nvSpPr>
        <p:spPr>
          <a:xfrm>
            <a:off x="883067" y="1053980"/>
            <a:ext cx="10224000" cy="2861310"/>
          </a:xfrm>
          <a:prstGeom prst="rect">
            <a:avLst/>
          </a:prstGeom>
          <a:noFill/>
          <a:ln>
            <a:solidFill>
              <a:srgbClr val="0174AB"/>
            </a:solidFill>
          </a:ln>
        </p:spPr>
        <p:txBody>
          <a:bodyPr wrap="square" rtlCol="0">
            <a:spAutoFit/>
          </a:bodyPr>
          <a:lstStyle/>
          <a:p>
            <a:pPr algn="just">
              <a:lnSpc>
                <a:spcPct val="200000"/>
              </a:lnSpc>
            </a:pPr>
            <a:r>
              <a:rPr lang="en-US" altLang="zh-CN" b="1" dirty="0">
                <a:latin typeface="Times New Roman" panose="02020603050405020304" pitchFamily="18" charset="0"/>
                <a:cs typeface="Times New Roman" panose="02020603050405020304" pitchFamily="18" charset="0"/>
                <a:sym typeface="+mn-ea"/>
              </a:rPr>
              <a:t> Many real-world tasks can be cast into multiagent reinforcement learning (MARL) problems, and most algorithms in this field obey to the centralized learning and decentralized execution framework. However, enforcing centralized learning is </a:t>
            </a:r>
            <a:r>
              <a:rPr lang="en-US" altLang="zh-CN" b="1" dirty="0">
                <a:solidFill>
                  <a:srgbClr val="FF0000"/>
                </a:solidFill>
                <a:latin typeface="Times New Roman" panose="02020603050405020304" pitchFamily="18" charset="0"/>
                <a:cs typeface="Times New Roman" panose="02020603050405020304" pitchFamily="18" charset="0"/>
                <a:sym typeface="+mn-ea"/>
              </a:rPr>
              <a:t>impractical in many scenarios</a:t>
            </a:r>
            <a:r>
              <a:rPr lang="en-US" altLang="zh-CN" b="1" dirty="0">
                <a:latin typeface="Times New Roman" panose="02020603050405020304" pitchFamily="18" charset="0"/>
                <a:cs typeface="Times New Roman" panose="02020603050405020304" pitchFamily="18" charset="0"/>
                <a:sym typeface="+mn-ea"/>
              </a:rPr>
              <a:t>. Because it requires integrating the information from agents, while agents </a:t>
            </a:r>
            <a:r>
              <a:rPr lang="en-US" altLang="zh-CN" b="1" dirty="0">
                <a:solidFill>
                  <a:srgbClr val="FF0000"/>
                </a:solidFill>
                <a:latin typeface="Times New Roman" panose="02020603050405020304" pitchFamily="18" charset="0"/>
                <a:cs typeface="Times New Roman" panose="02020603050405020304" pitchFamily="18" charset="0"/>
                <a:sym typeface="+mn-ea"/>
              </a:rPr>
              <a:t>may not hope to share local information</a:t>
            </a:r>
            <a:r>
              <a:rPr lang="en-US" altLang="zh-CN" b="1" dirty="0">
                <a:latin typeface="Times New Roman" panose="02020603050405020304" pitchFamily="18" charset="0"/>
                <a:cs typeface="Times New Roman" panose="02020603050405020304" pitchFamily="18" charset="0"/>
                <a:sym typeface="+mn-ea"/>
              </a:rPr>
              <a:t> due to the issue of privacy. </a:t>
            </a:r>
            <a:endParaRPr lang="en-US" altLang="zh-CN" b="1" dirty="0">
              <a:latin typeface="Times New Roman" panose="02020603050405020304" pitchFamily="18" charset="0"/>
              <a:cs typeface="Times New Roman" panose="02020603050405020304" pitchFamily="18" charset="0"/>
              <a:sym typeface="+mn-ea"/>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883285" y="4218305"/>
            <a:ext cx="10224135" cy="1974215"/>
          </a:xfrm>
          <a:prstGeom prst="rect">
            <a:avLst/>
          </a:prstGeom>
          <a:noFill/>
          <a:ln>
            <a:solidFill>
              <a:srgbClr val="0174AB"/>
            </a:solidFill>
          </a:ln>
        </p:spPr>
        <p:txBody>
          <a:bodyPr wrap="square" rtlCol="0">
            <a:noAutofit/>
          </a:bodyPr>
          <a:lstStyle/>
          <a:p>
            <a:pPr algn="just">
              <a:lnSpc>
                <a:spcPct val="200000"/>
              </a:lnSpc>
            </a:pPr>
            <a:r>
              <a:rPr lang="en-US" altLang="zh-CN" b="1" dirty="0">
                <a:latin typeface="Times New Roman" panose="02020603050405020304" pitchFamily="18" charset="0"/>
                <a:cs typeface="Times New Roman" panose="02020603050405020304" pitchFamily="18" charset="0"/>
              </a:rPr>
              <a:t>This article proposes a novel approach to achieve </a:t>
            </a:r>
            <a:r>
              <a:rPr lang="en-US" altLang="zh-CN" b="1" dirty="0">
                <a:solidFill>
                  <a:srgbClr val="FF0000"/>
                </a:solidFill>
                <a:latin typeface="Times New Roman" panose="02020603050405020304" pitchFamily="18" charset="0"/>
                <a:cs typeface="Times New Roman" panose="02020603050405020304" pitchFamily="18" charset="0"/>
              </a:rPr>
              <a:t>fully decentralized learning</a:t>
            </a:r>
            <a:r>
              <a:rPr lang="en-US" altLang="zh-CN" b="1" dirty="0">
                <a:latin typeface="Times New Roman" panose="02020603050405020304" pitchFamily="18" charset="0"/>
                <a:cs typeface="Times New Roman" panose="02020603050405020304" pitchFamily="18" charset="0"/>
              </a:rPr>
              <a:t> based on communication among multiple agents via RL. Benefiting from causality analysis, an agent will choose the </a:t>
            </a:r>
            <a:r>
              <a:rPr lang="en-US" altLang="zh-CN" b="1" dirty="0">
                <a:solidFill>
                  <a:srgbClr val="FF0000"/>
                </a:solidFill>
                <a:latin typeface="Times New Roman" panose="02020603050405020304" pitchFamily="18" charset="0"/>
                <a:cs typeface="Times New Roman" panose="02020603050405020304" pitchFamily="18" charset="0"/>
              </a:rPr>
              <a:t>counterfactual </a:t>
            </a:r>
            <a:r>
              <a:rPr lang="en-US" altLang="zh-CN" b="1" dirty="0">
                <a:latin typeface="Times New Roman" panose="02020603050405020304" pitchFamily="18" charset="0"/>
                <a:cs typeface="Times New Roman" panose="02020603050405020304" pitchFamily="18" charset="0"/>
              </a:rPr>
              <a:t>that has the most significant influence on communication information of others.</a:t>
            </a:r>
            <a:endParaRPr lang="en-US" altLang="zh-CN" b="1"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23570" y="1768475"/>
            <a:ext cx="3743325" cy="119507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Times New Roman" panose="02020603050405020304" pitchFamily="18" charset="0"/>
                <a:cs typeface="Times New Roman" panose="02020603050405020304" pitchFamily="18" charset="0"/>
                <a:sym typeface="+mn-ea"/>
              </a:rPr>
              <a:t>Fully Decentralized Multiagent Communication via Causal Inference</a:t>
            </a:r>
            <a:endPar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圆角矩形 4"/>
          <p:cNvSpPr/>
          <p:nvPr/>
        </p:nvSpPr>
        <p:spPr>
          <a:xfrm>
            <a:off x="623570" y="4147820"/>
            <a:ext cx="3540760" cy="120078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mn-ea"/>
              </a:rPr>
              <a:t>Communication-Efficient Decentralized Multi-Agent Reinforcement Learning for Cooperative Adaptive Cruise Control</a:t>
            </a:r>
            <a:endPar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 name="圆角矩形 5"/>
          <p:cNvSpPr/>
          <p:nvPr/>
        </p:nvSpPr>
        <p:spPr>
          <a:xfrm>
            <a:off x="6672580" y="1845310"/>
            <a:ext cx="3725545" cy="122491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mn-ea"/>
              </a:rPr>
              <a:t>A Decentralized Communication Framework based on Dual-Level Recurrence for Multi-Agent Reinforcement Learning</a:t>
            </a:r>
            <a:endPar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7" name="圆角矩形 6"/>
          <p:cNvSpPr/>
          <p:nvPr/>
        </p:nvSpPr>
        <p:spPr>
          <a:xfrm>
            <a:off x="4879395" y="4251638"/>
            <a:ext cx="3320500" cy="115200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Times New Roman" panose="02020603050405020304" pitchFamily="18" charset="0"/>
                <a:cs typeface="Times New Roman" panose="02020603050405020304" pitchFamily="18" charset="0"/>
                <a:sym typeface="+mn-ea"/>
              </a:rPr>
              <a:t>Learning Communication for Cooperation in Dynamic Agent-Number Environment</a:t>
            </a:r>
            <a:endParaRPr lang="en-US" altLang="zh-CN" sz="1400" b="1" dirty="0">
              <a:latin typeface="Times New Roman" panose="02020603050405020304" pitchFamily="18" charset="0"/>
              <a:cs typeface="Times New Roman" panose="02020603050405020304" pitchFamily="18" charset="0"/>
              <a:sym typeface="+mn-ea"/>
            </a:endParaRPr>
          </a:p>
        </p:txBody>
      </p:sp>
      <p:sp>
        <p:nvSpPr>
          <p:cNvPr id="8" name="圆角矩形 7"/>
          <p:cNvSpPr/>
          <p:nvPr/>
        </p:nvSpPr>
        <p:spPr>
          <a:xfrm>
            <a:off x="8301355" y="4220845"/>
            <a:ext cx="3660775" cy="115189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a:solidFill>
                  <a:schemeClr val="bg1"/>
                </a:solidFill>
                <a:latin typeface="Times New Roman" panose="02020603050405020304" pitchFamily="18" charset="0"/>
                <a:ea typeface="微软雅黑" panose="020B0503020204020204" charset="-122"/>
                <a:cs typeface="Times New Roman" panose="02020603050405020304" pitchFamily="18" charset="0"/>
                <a:sym typeface="+mn-ea"/>
              </a:rPr>
              <a:t>NVIF: Neighboring Variational Information Flow for Cooperative Large-Scale Multiagent Reinforcement Learning</a:t>
            </a:r>
            <a:endParaRPr lang="en-US" altLang="zh-CN" sz="1400" b="1" dirty="0">
              <a:latin typeface="Times New Roman" panose="02020603050405020304" pitchFamily="18" charset="0"/>
              <a:cs typeface="Times New Roman" panose="02020603050405020304" pitchFamily="18" charset="0"/>
              <a:sym typeface="+mn-ea"/>
            </a:endParaRPr>
          </a:p>
        </p:txBody>
      </p:sp>
      <p:sp>
        <p:nvSpPr>
          <p:cNvPr id="3" name="文本框 2"/>
          <p:cNvSpPr txBox="1"/>
          <p:nvPr/>
        </p:nvSpPr>
        <p:spPr>
          <a:xfrm>
            <a:off x="2207693" y="1285259"/>
            <a:ext cx="415498" cy="369332"/>
          </a:xfrm>
          <a:prstGeom prst="rect">
            <a:avLst/>
          </a:prstGeom>
          <a:noFill/>
        </p:spPr>
        <p:txBody>
          <a:bodyPr wrap="none" rtlCol="0" anchor="t">
            <a:spAutoFit/>
          </a:bodyPr>
          <a:lstStyle/>
          <a:p>
            <a:r>
              <a:rPr lang="zh-CN" altLang="en-US" b="1" dirty="0">
                <a:latin typeface="Times New Roman" panose="02020603050405020304" pitchFamily="18" charset="0"/>
              </a:rPr>
              <a:t>②</a:t>
            </a:r>
            <a:endParaRPr lang="zh-CN" altLang="en-US" b="1" dirty="0">
              <a:latin typeface="Times New Roman" panose="02020603050405020304" pitchFamily="18" charset="0"/>
            </a:endParaRPr>
          </a:p>
        </p:txBody>
      </p:sp>
      <p:sp>
        <p:nvSpPr>
          <p:cNvPr id="18" name="文本框 17"/>
          <p:cNvSpPr txBox="1"/>
          <p:nvPr/>
        </p:nvSpPr>
        <p:spPr>
          <a:xfrm>
            <a:off x="6239765" y="3778535"/>
            <a:ext cx="415498" cy="369332"/>
          </a:xfrm>
          <a:prstGeom prst="rect">
            <a:avLst/>
          </a:prstGeom>
          <a:noFill/>
        </p:spPr>
        <p:txBody>
          <a:bodyPr wrap="none" rtlCol="0" anchor="t">
            <a:spAutoFit/>
          </a:bodyPr>
          <a:lstStyle/>
          <a:p>
            <a:r>
              <a:rPr lang="zh-CN" altLang="en-US" b="1" dirty="0">
                <a:latin typeface="Times New Roman" panose="02020603050405020304" pitchFamily="18" charset="0"/>
              </a:rPr>
              <a:t>③</a:t>
            </a:r>
            <a:endParaRPr lang="zh-CN" altLang="en-US" b="1" dirty="0">
              <a:latin typeface="Times New Roman" panose="02020603050405020304" pitchFamily="18" charset="0"/>
            </a:endParaRPr>
          </a:p>
        </p:txBody>
      </p:sp>
      <p:sp>
        <p:nvSpPr>
          <p:cNvPr id="19" name="文本框 18"/>
          <p:cNvSpPr txBox="1"/>
          <p:nvPr/>
        </p:nvSpPr>
        <p:spPr>
          <a:xfrm>
            <a:off x="2208206" y="3644735"/>
            <a:ext cx="415498" cy="369332"/>
          </a:xfrm>
          <a:prstGeom prst="rect">
            <a:avLst/>
          </a:prstGeom>
          <a:noFill/>
        </p:spPr>
        <p:txBody>
          <a:bodyPr wrap="none" rtlCol="0" anchor="t">
            <a:spAutoFit/>
          </a:bodyPr>
          <a:lstStyle/>
          <a:p>
            <a:r>
              <a:rPr lang="zh-CN" altLang="en-US" b="1" dirty="0">
                <a:latin typeface="Times New Roman" panose="02020603050405020304" pitchFamily="18" charset="0"/>
              </a:rPr>
              <a:t>④</a:t>
            </a:r>
            <a:endParaRPr lang="zh-CN" altLang="en-US" b="1" dirty="0">
              <a:latin typeface="Times New Roman" panose="02020603050405020304" pitchFamily="18" charset="0"/>
            </a:endParaRPr>
          </a:p>
        </p:txBody>
      </p:sp>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1" name="文本框 20"/>
          <p:cNvSpPr txBox="1"/>
          <p:nvPr/>
        </p:nvSpPr>
        <p:spPr>
          <a:xfrm>
            <a:off x="8199948" y="1340965"/>
            <a:ext cx="421958" cy="330518"/>
          </a:xfrm>
          <a:prstGeom prst="rect">
            <a:avLst/>
          </a:prstGeom>
          <a:noFill/>
        </p:spPr>
        <p:txBody>
          <a:bodyPr wrap="none" rtlCol="0" anchor="t">
            <a:noAutofit/>
          </a:bodyPr>
          <a:lstStyle/>
          <a:p>
            <a:r>
              <a:rPr lang="zh-CN" altLang="en-US" b="1" dirty="0">
                <a:latin typeface="Times New Roman" panose="02020603050405020304" pitchFamily="18" charset="0"/>
              </a:rPr>
              <a:t>①</a:t>
            </a:r>
            <a:endParaRPr lang="zh-CN" altLang="en-US" b="1" dirty="0">
              <a:latin typeface="Times New Roman" panose="02020603050405020304" pitchFamily="18" charset="0"/>
            </a:endParaRPr>
          </a:p>
        </p:txBody>
      </p:sp>
      <p:sp>
        <p:nvSpPr>
          <p:cNvPr id="26" name="文本框 25"/>
          <p:cNvSpPr txBox="1"/>
          <p:nvPr/>
        </p:nvSpPr>
        <p:spPr>
          <a:xfrm>
            <a:off x="9940130" y="3749111"/>
            <a:ext cx="415498" cy="369332"/>
          </a:xfrm>
          <a:prstGeom prst="rect">
            <a:avLst/>
          </a:prstGeom>
          <a:noFill/>
        </p:spPr>
        <p:txBody>
          <a:bodyPr wrap="none" rtlCol="0" anchor="t">
            <a:spAutoFit/>
          </a:bodyPr>
          <a:lstStyle/>
          <a:p>
            <a:r>
              <a:rPr lang="zh-CN" altLang="en-US" b="1" dirty="0">
                <a:latin typeface="Times New Roman" panose="02020603050405020304" pitchFamily="18" charset="0"/>
              </a:rPr>
              <a:t>⑤</a:t>
            </a:r>
            <a:endParaRPr lang="zh-CN" altLang="en-US" b="1" dirty="0">
              <a:latin typeface="Times New Roman" panose="02020603050405020304" pitchFamily="18" charset="0"/>
            </a:endParaRPr>
          </a:p>
        </p:txBody>
      </p:sp>
      <p:pic>
        <p:nvPicPr>
          <p:cNvPr id="28" name="图片 27"/>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11" name="矩形 10"/>
          <p:cNvSpPr/>
          <p:nvPr/>
        </p:nvSpPr>
        <p:spPr>
          <a:xfrm>
            <a:off x="408305" y="1052830"/>
            <a:ext cx="4031615" cy="453644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Times New Roman" panose="02020603050405020304" pitchFamily="18" charset="0"/>
              <a:cs typeface="Times New Roman" panose="02020603050405020304" pitchFamily="18" charset="0"/>
            </a:endParaRPr>
          </a:p>
        </p:txBody>
      </p:sp>
      <p:sp>
        <p:nvSpPr>
          <p:cNvPr id="12" name="矩形 11"/>
          <p:cNvSpPr/>
          <p:nvPr/>
        </p:nvSpPr>
        <p:spPr>
          <a:xfrm>
            <a:off x="4763770" y="1052830"/>
            <a:ext cx="7223125" cy="453644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Times New Roman" panose="02020603050405020304" pitchFamily="18" charset="0"/>
              <a:cs typeface="Times New Roman" panose="02020603050405020304" pitchFamily="18" charset="0"/>
            </a:endParaRPr>
          </a:p>
        </p:txBody>
      </p:sp>
      <p:sp>
        <p:nvSpPr>
          <p:cNvPr id="13" name="文本框 12"/>
          <p:cNvSpPr txBox="1"/>
          <p:nvPr/>
        </p:nvSpPr>
        <p:spPr>
          <a:xfrm>
            <a:off x="738505" y="3063240"/>
            <a:ext cx="328549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Decentralized MARL</a:t>
            </a:r>
            <a:endParaRPr lang="en-US" altLang="zh-CN">
              <a:latin typeface="Times New Roman" panose="02020603050405020304" pitchFamily="18" charset="0"/>
              <a:cs typeface="Times New Roman" panose="02020603050405020304" pitchFamily="18" charset="0"/>
            </a:endParaRPr>
          </a:p>
        </p:txBody>
      </p:sp>
      <p:sp>
        <p:nvSpPr>
          <p:cNvPr id="14" name="文本框 13"/>
          <p:cNvSpPr txBox="1"/>
          <p:nvPr/>
        </p:nvSpPr>
        <p:spPr>
          <a:xfrm>
            <a:off x="6460490" y="3192145"/>
            <a:ext cx="4137660" cy="368300"/>
          </a:xfrm>
          <a:prstGeom prst="rect">
            <a:avLst/>
          </a:prstGeom>
          <a:noFill/>
        </p:spPr>
        <p:txBody>
          <a:bodyPr wrap="square" rtlCol="0">
            <a:spAutoFit/>
          </a:bodyPr>
          <a:p>
            <a:pPr algn="ctr"/>
            <a:r>
              <a:rPr lang="en-US" altLang="zh-CN">
                <a:latin typeface="Times New Roman" panose="02020603050405020304" pitchFamily="18" charset="0"/>
                <a:cs typeface="Times New Roman" panose="02020603050405020304" pitchFamily="18" charset="0"/>
              </a:rPr>
              <a:t>Large-scale MASs</a:t>
            </a:r>
            <a:endParaRPr lang="en-US" altLang="zh-CN">
              <a:latin typeface="Times New Roman" panose="02020603050405020304" pitchFamily="18" charset="0"/>
              <a:cs typeface="Times New Roman" panose="02020603050405020304" pitchFamily="18" charset="0"/>
            </a:endParaRPr>
          </a:p>
        </p:txBody>
      </p:sp>
      <p:sp>
        <p:nvSpPr>
          <p:cNvPr id="15" name="文本框 14"/>
          <p:cNvSpPr txBox="1"/>
          <p:nvPr/>
        </p:nvSpPr>
        <p:spPr>
          <a:xfrm>
            <a:off x="3076575" y="5770880"/>
            <a:ext cx="6454140" cy="460375"/>
          </a:xfrm>
          <a:prstGeom prst="rect">
            <a:avLst/>
          </a:prstGeom>
          <a:noFill/>
        </p:spPr>
        <p:txBody>
          <a:bodyPr wrap="square" rtlCol="0">
            <a:spAutoFit/>
          </a:bodyPr>
          <a:p>
            <a:pPr algn="ctr"/>
            <a:r>
              <a:rPr lang="en-US" altLang="zh-CN" sz="2400" b="1">
                <a:latin typeface="Times New Roman" panose="02020603050405020304" pitchFamily="18" charset="0"/>
                <a:cs typeface="Times New Roman" panose="02020603050405020304" pitchFamily="18" charset="0"/>
              </a:rPr>
              <a:t>Efficient Communication</a:t>
            </a:r>
            <a:endParaRPr lang="en-US" altLang="zh-CN" sz="2400" b="1">
              <a:latin typeface="Times New Roman" panose="02020603050405020304" pitchFamily="18" charset="0"/>
              <a:cs typeface="Times New Roman" panose="02020603050405020304" pitchFamily="18" charset="0"/>
            </a:endParaRPr>
          </a:p>
        </p:txBody>
      </p:sp>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Future Work</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0" name="矩形 19"/>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latin typeface="Times New Roman" panose="02020603050405020304" pitchFamily="18" charset="0"/>
              <a:cs typeface="Times New Roman" panose="02020603050405020304" pitchFamily="18" charset="0"/>
            </a:endParaRPr>
          </a:p>
        </p:txBody>
      </p:sp>
      <p:sp>
        <p:nvSpPr>
          <p:cNvPr id="28" name="文本框 27"/>
          <p:cNvSpPr txBox="1"/>
          <p:nvPr/>
        </p:nvSpPr>
        <p:spPr>
          <a:xfrm>
            <a:off x="21488" y="55940"/>
            <a:ext cx="6539897" cy="584775"/>
          </a:xfrm>
          <a:prstGeom prst="rect">
            <a:avLst/>
          </a:prstGeom>
          <a:noFill/>
        </p:spPr>
        <p:txBody>
          <a:bodyPr wrap="square" rtlCol="0">
            <a:spAutoFit/>
          </a:bodyPr>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2" name="文本框 1"/>
          <p:cNvSpPr txBox="1"/>
          <p:nvPr/>
        </p:nvSpPr>
        <p:spPr>
          <a:xfrm>
            <a:off x="-24000" y="765000"/>
            <a:ext cx="11357699" cy="460375"/>
          </a:xfrm>
          <a:prstGeom prst="rect">
            <a:avLst/>
          </a:prstGeom>
          <a:noFill/>
        </p:spPr>
        <p:txBody>
          <a:bodyPr wrap="square" rtlCol="0" anchor="t">
            <a:spAutoFit/>
          </a:bodyPr>
          <a:p>
            <a:r>
              <a:rPr lang="en-US" altLang="zh-CN" sz="2400" b="1" dirty="0">
                <a:solidFill>
                  <a:srgbClr val="0174AB"/>
                </a:solidFill>
                <a:latin typeface="Times New Roman" panose="02020603050405020304" pitchFamily="18" charset="0"/>
                <a:cs typeface="Times New Roman" panose="02020603050405020304" pitchFamily="18" charset="0"/>
              </a:rPr>
              <a:t>Communication Framework</a:t>
            </a:r>
            <a:endParaRPr lang="en-US" altLang="zh-CN" sz="2400" b="1" dirty="0">
              <a:solidFill>
                <a:srgbClr val="0174AB"/>
              </a:solidFill>
              <a:latin typeface="Times New Roman" panose="02020603050405020304" pitchFamily="18" charset="0"/>
              <a:cs typeface="Times New Roman" panose="02020603050405020304" pitchFamily="18" charset="0"/>
            </a:endParaRPr>
          </a:p>
        </p:txBody>
      </p:sp>
      <p:cxnSp>
        <p:nvCxnSpPr>
          <p:cNvPr id="6" name="直接连接符 5"/>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7" name="图片 6"/>
          <p:cNvPicPr>
            <a:picLocks noChangeAspect="1"/>
          </p:cNvPicPr>
          <p:nvPr/>
        </p:nvPicPr>
        <p:blipFill>
          <a:blip r:embed="rId1"/>
          <a:stretch>
            <a:fillRect/>
          </a:stretch>
        </p:blipFill>
        <p:spPr>
          <a:xfrm>
            <a:off x="6146165" y="2061210"/>
            <a:ext cx="5659755" cy="3715385"/>
          </a:xfrm>
          <a:prstGeom prst="rect">
            <a:avLst/>
          </a:prstGeom>
        </p:spPr>
      </p:pic>
      <p:pic>
        <p:nvPicPr>
          <p:cNvPr id="5" name="图片 4"/>
          <p:cNvPicPr>
            <a:picLocks noChangeAspect="1"/>
          </p:cNvPicPr>
          <p:nvPr/>
        </p:nvPicPr>
        <p:blipFill>
          <a:blip r:embed="rId2"/>
          <a:stretch>
            <a:fillRect/>
          </a:stretch>
        </p:blipFill>
        <p:spPr>
          <a:xfrm>
            <a:off x="120015" y="1485265"/>
            <a:ext cx="5806440" cy="887730"/>
          </a:xfrm>
          <a:prstGeom prst="rect">
            <a:avLst/>
          </a:prstGeom>
        </p:spPr>
      </p:pic>
      <p:pic>
        <p:nvPicPr>
          <p:cNvPr id="8" name="图片 7"/>
          <p:cNvPicPr>
            <a:picLocks noChangeAspect="1"/>
          </p:cNvPicPr>
          <p:nvPr/>
        </p:nvPicPr>
        <p:blipFill>
          <a:blip r:embed="rId3"/>
          <a:stretch>
            <a:fillRect/>
          </a:stretch>
        </p:blipFill>
        <p:spPr>
          <a:xfrm>
            <a:off x="192405" y="2372995"/>
            <a:ext cx="5734685" cy="4044950"/>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80200"/>
            <a:ext cx="12192001" cy="304800"/>
            <a:chOff x="0" y="6569404"/>
            <a:chExt cx="9144000" cy="288000"/>
          </a:xfrm>
        </p:grpSpPr>
        <p:sp>
          <p:nvSpPr>
            <p:cNvPr id="5" name="矩形 4"/>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238079"/>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2" name="文本框 1"/>
          <p:cNvSpPr txBox="1"/>
          <p:nvPr/>
        </p:nvSpPr>
        <p:spPr>
          <a:xfrm>
            <a:off x="-24000" y="765000"/>
            <a:ext cx="11357699" cy="460375"/>
          </a:xfrm>
          <a:prstGeom prst="rect">
            <a:avLst/>
          </a:prstGeom>
          <a:noFill/>
        </p:spPr>
        <p:txBody>
          <a:bodyPr wrap="square" rtlCol="0" anchor="t">
            <a:spAutoFit/>
          </a:bodyPr>
          <a:p>
            <a:r>
              <a:rPr lang="en-US" altLang="zh-CN" sz="2400" b="1" dirty="0">
                <a:solidFill>
                  <a:srgbClr val="0174AB"/>
                </a:solidFill>
                <a:latin typeface="Times New Roman" panose="02020603050405020304" pitchFamily="18" charset="0"/>
                <a:cs typeface="Times New Roman" panose="02020603050405020304" pitchFamily="18" charset="0"/>
              </a:rPr>
              <a:t>Counterfactual Policy Update</a:t>
            </a:r>
            <a:endParaRPr lang="en-US" altLang="zh-CN" sz="2400" b="1" dirty="0">
              <a:solidFill>
                <a:srgbClr val="0174AB"/>
              </a:solidFill>
              <a:latin typeface="Times New Roman" panose="02020603050405020304" pitchFamily="18" charset="0"/>
              <a:cs typeface="Times New Roman" panose="02020603050405020304" pitchFamily="18" charset="0"/>
            </a:endParaRPr>
          </a:p>
        </p:txBody>
      </p:sp>
      <p:cxnSp>
        <p:nvCxnSpPr>
          <p:cNvPr id="3" name="直接连接符 2"/>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11" name="图片 10"/>
          <p:cNvPicPr>
            <a:picLocks noChangeAspect="1"/>
          </p:cNvPicPr>
          <p:nvPr/>
        </p:nvPicPr>
        <p:blipFill>
          <a:blip r:embed="rId1"/>
          <a:stretch>
            <a:fillRect/>
          </a:stretch>
        </p:blipFill>
        <p:spPr>
          <a:xfrm>
            <a:off x="6527800" y="1269365"/>
            <a:ext cx="4000500" cy="2924175"/>
          </a:xfrm>
          <a:prstGeom prst="rect">
            <a:avLst/>
          </a:prstGeom>
        </p:spPr>
      </p:pic>
      <p:pic>
        <p:nvPicPr>
          <p:cNvPr id="13" name="图片 12"/>
          <p:cNvPicPr>
            <a:picLocks noChangeAspect="1"/>
          </p:cNvPicPr>
          <p:nvPr/>
        </p:nvPicPr>
        <p:blipFill>
          <a:blip r:embed="rId2"/>
          <a:stretch>
            <a:fillRect/>
          </a:stretch>
        </p:blipFill>
        <p:spPr>
          <a:xfrm>
            <a:off x="6527800" y="4291330"/>
            <a:ext cx="4000500" cy="2219960"/>
          </a:xfrm>
          <a:prstGeom prst="rect">
            <a:avLst/>
          </a:prstGeom>
        </p:spPr>
      </p:pic>
      <p:pic>
        <p:nvPicPr>
          <p:cNvPr id="8" name="图片 7"/>
          <p:cNvPicPr>
            <a:picLocks noChangeAspect="1"/>
          </p:cNvPicPr>
          <p:nvPr/>
        </p:nvPicPr>
        <p:blipFill>
          <a:blip r:embed="rId3"/>
          <a:stretch>
            <a:fillRect/>
          </a:stretch>
        </p:blipFill>
        <p:spPr>
          <a:xfrm>
            <a:off x="480060" y="1340485"/>
            <a:ext cx="4754245" cy="3999865"/>
          </a:xfrm>
          <a:prstGeom prst="rect">
            <a:avLst/>
          </a:prstGeom>
        </p:spPr>
      </p:pic>
      <p:pic>
        <p:nvPicPr>
          <p:cNvPr id="10" name="图片 9"/>
          <p:cNvPicPr>
            <a:picLocks noChangeAspect="1"/>
          </p:cNvPicPr>
          <p:nvPr/>
        </p:nvPicPr>
        <p:blipFill>
          <a:blip r:embed="rId4"/>
          <a:stretch>
            <a:fillRect/>
          </a:stretch>
        </p:blipFill>
        <p:spPr>
          <a:xfrm>
            <a:off x="480060" y="5340350"/>
            <a:ext cx="4754245" cy="710565"/>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80200"/>
            <a:ext cx="12192001" cy="304800"/>
            <a:chOff x="0" y="6569404"/>
            <a:chExt cx="9144000" cy="288000"/>
          </a:xfrm>
        </p:grpSpPr>
        <p:sp>
          <p:nvSpPr>
            <p:cNvPr id="5" name="矩形 4"/>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238079"/>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6096000" y="2132965"/>
            <a:ext cx="5974080" cy="2506980"/>
          </a:xfrm>
          <a:prstGeom prst="rect">
            <a:avLst/>
          </a:prstGeom>
        </p:spPr>
      </p:pic>
      <p:pic>
        <p:nvPicPr>
          <p:cNvPr id="3" name="图片 2"/>
          <p:cNvPicPr>
            <a:picLocks noChangeAspect="1"/>
          </p:cNvPicPr>
          <p:nvPr/>
        </p:nvPicPr>
        <p:blipFill>
          <a:blip r:embed="rId2"/>
          <a:stretch>
            <a:fillRect/>
          </a:stretch>
        </p:blipFill>
        <p:spPr>
          <a:xfrm>
            <a:off x="120015" y="1700530"/>
            <a:ext cx="5814695" cy="3258820"/>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80200"/>
            <a:ext cx="12192001" cy="304800"/>
            <a:chOff x="0" y="6569404"/>
            <a:chExt cx="9144000" cy="288000"/>
          </a:xfrm>
        </p:grpSpPr>
        <p:sp>
          <p:nvSpPr>
            <p:cNvPr id="5" name="矩形 4"/>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238079"/>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pic>
        <p:nvPicPr>
          <p:cNvPr id="17" name="图片 16"/>
          <p:cNvPicPr>
            <a:picLocks noChangeAspect="1"/>
          </p:cNvPicPr>
          <p:nvPr/>
        </p:nvPicPr>
        <p:blipFill>
          <a:blip r:embed="rId1"/>
          <a:stretch>
            <a:fillRect/>
          </a:stretch>
        </p:blipFill>
        <p:spPr>
          <a:xfrm>
            <a:off x="5664200" y="3596005"/>
            <a:ext cx="5570220" cy="2667000"/>
          </a:xfrm>
          <a:prstGeom prst="rect">
            <a:avLst/>
          </a:prstGeom>
        </p:spPr>
      </p:pic>
      <p:pic>
        <p:nvPicPr>
          <p:cNvPr id="2" name="图片 1"/>
          <p:cNvPicPr>
            <a:picLocks noChangeAspect="1"/>
          </p:cNvPicPr>
          <p:nvPr/>
        </p:nvPicPr>
        <p:blipFill>
          <a:blip r:embed="rId2"/>
          <a:stretch>
            <a:fillRect/>
          </a:stretch>
        </p:blipFill>
        <p:spPr>
          <a:xfrm>
            <a:off x="335915" y="1412875"/>
            <a:ext cx="5090795" cy="4165600"/>
          </a:xfrm>
          <a:prstGeom prst="rect">
            <a:avLst/>
          </a:prstGeom>
        </p:spPr>
      </p:pic>
      <p:pic>
        <p:nvPicPr>
          <p:cNvPr id="3" name="图片 2"/>
          <p:cNvPicPr>
            <a:picLocks noChangeAspect="1"/>
          </p:cNvPicPr>
          <p:nvPr/>
        </p:nvPicPr>
        <p:blipFill>
          <a:blip r:embed="rId3"/>
          <a:stretch>
            <a:fillRect/>
          </a:stretch>
        </p:blipFill>
        <p:spPr>
          <a:xfrm>
            <a:off x="5880100" y="735330"/>
            <a:ext cx="5078095" cy="2844800"/>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80200"/>
            <a:ext cx="12192001" cy="304800"/>
            <a:chOff x="0" y="6569404"/>
            <a:chExt cx="9144000" cy="288000"/>
          </a:xfrm>
        </p:grpSpPr>
        <p:sp>
          <p:nvSpPr>
            <p:cNvPr id="5" name="矩形 4"/>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238079"/>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3360420" y="981075"/>
            <a:ext cx="5562600" cy="1516380"/>
          </a:xfrm>
          <a:prstGeom prst="rect">
            <a:avLst/>
          </a:prstGeom>
        </p:spPr>
      </p:pic>
      <p:pic>
        <p:nvPicPr>
          <p:cNvPr id="3" name="图片 2"/>
          <p:cNvPicPr>
            <a:picLocks noChangeAspect="1"/>
          </p:cNvPicPr>
          <p:nvPr/>
        </p:nvPicPr>
        <p:blipFill>
          <a:blip r:embed="rId2"/>
          <a:stretch>
            <a:fillRect/>
          </a:stretch>
        </p:blipFill>
        <p:spPr>
          <a:xfrm>
            <a:off x="3360420" y="2564765"/>
            <a:ext cx="5524500" cy="1211580"/>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03</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04</a:t>
                </a:r>
                <a:endParaRPr lang="en-US" altLang="zh-CN" sz="2700" dirty="0">
                  <a:solidFill>
                    <a:srgbClr val="D0CECE"/>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2496185" y="836930"/>
            <a:ext cx="7196455" cy="5582920"/>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2712085" y="839470"/>
            <a:ext cx="6461125" cy="5558155"/>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03</a:t>
                </a:r>
                <a:endParaRPr lang="en-US" altLang="zh-CN" sz="2700" dirty="0">
                  <a:solidFill>
                    <a:srgbClr val="D0CECE"/>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04</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smtClean="0">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 name="组合 3"/>
          <p:cNvGrpSpPr/>
          <p:nvPr/>
        </p:nvGrpSpPr>
        <p:grpSpPr>
          <a:xfrm>
            <a:off x="-23999" y="1960245"/>
            <a:ext cx="12239891" cy="2045019"/>
            <a:chOff x="1522095" y="1960245"/>
            <a:chExt cx="914781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9" name="文本框 8"/>
            <p:cNvSpPr txBox="1"/>
            <p:nvPr/>
          </p:nvSpPr>
          <p:spPr>
            <a:xfrm>
              <a:off x="2617910" y="2061210"/>
              <a:ext cx="7369819" cy="13836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A Decentralized Communication Framework based on Dual-Level Recurrence for Multi-Agent Reinforcement Learning</a:t>
              </a:r>
              <a:endParaRPr lang="en-US" altLang="zh-CN" sz="28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1683454" y="3629660"/>
              <a:ext cx="8074576" cy="337185"/>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Xuesi Li, Jingchen Li, Haobin Shi, and Kao-Shing Hwang, Senior Member, IEEE</a:t>
              </a:r>
              <a:endParaRPr lang="en-US" altLang="zh-CN" sz="1600" dirty="0">
                <a:solidFill>
                  <a:schemeClr val="bg1"/>
                </a:solidFill>
                <a:latin typeface="Times New Roman" panose="02020603050405020304" pitchFamily="18" charset="0"/>
                <a:cs typeface="Times New Roman" panose="02020603050405020304" pitchFamily="18" charset="0"/>
              </a:endParaRPr>
            </a:p>
          </p:txBody>
        </p:sp>
      </p:grpSp>
      <p:sp>
        <p:nvSpPr>
          <p:cNvPr id="5" name="文本框 4"/>
          <p:cNvSpPr txBox="1"/>
          <p:nvPr/>
        </p:nvSpPr>
        <p:spPr>
          <a:xfrm>
            <a:off x="387985" y="4549775"/>
            <a:ext cx="11214735" cy="1630045"/>
          </a:xfrm>
          <a:prstGeom prst="rect">
            <a:avLst/>
          </a:prstGeom>
          <a:noFill/>
        </p:spPr>
        <p:txBody>
          <a:bodyPr wrap="square" rtlCol="0">
            <a:spAutoFit/>
          </a:bodyPr>
          <a:lstStyle/>
          <a:p>
            <a:pPr indent="0" fontAlgn="auto">
              <a:spcAft>
                <a:spcPts val="600"/>
              </a:spcAft>
            </a:pPr>
            <a:r>
              <a:rPr lang="en-US" altLang="zh-CN" b="1" dirty="0">
                <a:latin typeface="Times New Roman" panose="02020603050405020304" pitchFamily="18" charset="0"/>
                <a:cs typeface="Times New Roman" panose="02020603050405020304" pitchFamily="18" charset="0"/>
              </a:rPr>
              <a:t>This paper was published in:</a:t>
            </a:r>
            <a:r>
              <a:rPr lang="en-US" altLang="zh-CN" dirty="0">
                <a:latin typeface="Times New Roman" panose="02020603050405020304" pitchFamily="18" charset="0"/>
                <a:cs typeface="Times New Roman" panose="02020603050405020304" pitchFamily="18" charset="0"/>
              </a:rPr>
              <a:t> IEEE Transactions on Cognitive and Developmental Systems</a:t>
            </a:r>
            <a:endParaRPr lang="en-US" altLang="zh-CN" dirty="0">
              <a:latin typeface="Times New Roman" panose="02020603050405020304" pitchFamily="18" charset="0"/>
              <a:cs typeface="Times New Roman" panose="02020603050405020304" pitchFamily="18" charset="0"/>
            </a:endParaRPr>
          </a:p>
          <a:p>
            <a:pPr indent="0" fontAlgn="auto">
              <a:spcAft>
                <a:spcPts val="600"/>
              </a:spcAft>
            </a:pPr>
            <a:r>
              <a:rPr lang="en-US" altLang="zh-CN" b="1" dirty="0">
                <a:latin typeface="Times New Roman" panose="02020603050405020304" pitchFamily="18" charset="0"/>
                <a:cs typeface="Times New Roman" panose="02020603050405020304" pitchFamily="18" charset="0"/>
              </a:rPr>
              <a:t>Published Time:</a:t>
            </a:r>
            <a:r>
              <a:rPr lang="en-US" altLang="zh-CN" dirty="0">
                <a:latin typeface="Times New Roman" panose="02020603050405020304" pitchFamily="18" charset="0"/>
                <a:cs typeface="Times New Roman" panose="02020603050405020304" pitchFamily="18" charset="0"/>
              </a:rPr>
              <a:t> 2024</a:t>
            </a:r>
            <a:endParaRPr lang="en-US" altLang="zh-CN" dirty="0">
              <a:latin typeface="Times New Roman" panose="02020603050405020304" pitchFamily="18" charset="0"/>
              <a:cs typeface="Times New Roman" panose="02020603050405020304" pitchFamily="18" charset="0"/>
            </a:endParaRPr>
          </a:p>
          <a:p>
            <a:pPr indent="0" fontAlgn="auto">
              <a:spcAft>
                <a:spcPts val="600"/>
              </a:spcAft>
            </a:pPr>
            <a:r>
              <a:rPr lang="en-US" altLang="zh-CN" b="1" dirty="0">
                <a:latin typeface="Times New Roman" panose="02020603050405020304" pitchFamily="18" charset="0"/>
                <a:cs typeface="Times New Roman" panose="02020603050405020304" pitchFamily="18" charset="0"/>
                <a:sym typeface="+mn-ea"/>
              </a:rPr>
              <a:t>Reference:</a:t>
            </a:r>
            <a:r>
              <a:rPr lang="en-US" altLang="zh-CN"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rPr>
              <a:t>X. Li, J. Li, H. Shi and K. -S. Hwang, "A Decentralized Communication Framework Based on Dual-Level Recurrence for Multiagent Reinforcement Learning," in IEEE Transactions on Cognitive and Developmental Systems, vol. 16, no. 2, pp. 640-649, April 2024, doi: 10.1109/TCDS.2023.3281878.</a:t>
            </a:r>
            <a:endParaRPr lang="en-US" altLang="zh-CN" dirty="0">
              <a:latin typeface="Times New Roman" panose="02020603050405020304" pitchFamily="18" charset="0"/>
              <a:cs typeface="Times New Roman" panose="02020603050405020304" pitchFamily="18" charset="0"/>
            </a:endParaRPr>
          </a:p>
        </p:txBody>
      </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1</a:t>
            </a:r>
            <a:endPar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4" name="矩形 3"/>
          <p:cNvSpPr/>
          <p:nvPr>
            <p:custDataLst>
              <p:tags r:id="rId1"/>
            </p:custDataLst>
          </p:nvPr>
        </p:nvSpPr>
        <p:spPr>
          <a:xfrm>
            <a:off x="1889760" y="1083310"/>
            <a:ext cx="8366125" cy="2632075"/>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 name="矩形 4"/>
          <p:cNvSpPr/>
          <p:nvPr>
            <p:custDataLst>
              <p:tags r:id="rId2"/>
            </p:custDataLst>
          </p:nvPr>
        </p:nvSpPr>
        <p:spPr>
          <a:xfrm>
            <a:off x="1976111" y="823461"/>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①</a:t>
            </a:r>
            <a:endParaRPr lang="en-US" altLang="zh-CN" sz="2000" b="1" dirty="0">
              <a:solidFill>
                <a:srgbClr val="0174AB"/>
              </a:solidFill>
              <a:latin typeface="Times New Roman" panose="02020603050405020304" pitchFamily="18" charset="0"/>
              <a:ea typeface="Calibri" panose="020F0502020204030204" charset="0"/>
              <a:cs typeface="Calibri" panose="020F0502020204030204" charset="0"/>
            </a:endParaRPr>
          </a:p>
        </p:txBody>
      </p:sp>
      <p:sp>
        <p:nvSpPr>
          <p:cNvPr id="6" name="矩形 5"/>
          <p:cNvSpPr/>
          <p:nvPr>
            <p:custDataLst>
              <p:tags r:id="rId3"/>
            </p:custDataLst>
          </p:nvPr>
        </p:nvSpPr>
        <p:spPr>
          <a:xfrm>
            <a:off x="1889760" y="4474210"/>
            <a:ext cx="8366125" cy="148971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 name="矩形 6"/>
          <p:cNvSpPr/>
          <p:nvPr>
            <p:custDataLst>
              <p:tags r:id="rId4"/>
            </p:custDataLst>
          </p:nvPr>
        </p:nvSpPr>
        <p:spPr>
          <a:xfrm>
            <a:off x="2075259" y="4142953"/>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②</a:t>
            </a:r>
            <a:endParaRPr lang="en-US" altLang="zh-CN" sz="2000" b="1" dirty="0">
              <a:solidFill>
                <a:srgbClr val="0174AB"/>
              </a:solidFill>
              <a:latin typeface="Times New Roman" panose="02020603050405020304" pitchFamily="18" charset="0"/>
              <a:ea typeface="Calibri" panose="020F0502020204030204" charset="0"/>
              <a:cs typeface="Calibri" panose="020F0502020204030204" charset="0"/>
            </a:endParaRPr>
          </a:p>
        </p:txBody>
      </p:sp>
      <p:sp>
        <p:nvSpPr>
          <p:cNvPr id="8" name="文本框 7"/>
          <p:cNvSpPr txBox="1"/>
          <p:nvPr>
            <p:custDataLst>
              <p:tags r:id="rId5"/>
            </p:custDataLst>
          </p:nvPr>
        </p:nvSpPr>
        <p:spPr>
          <a:xfrm>
            <a:off x="2121459" y="4556899"/>
            <a:ext cx="7949082" cy="1337945"/>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dirty="0">
                <a:latin typeface="Times New Roman" panose="02020603050405020304" pitchFamily="18" charset="0"/>
                <a:cs typeface="Times New Roman" panose="02020603050405020304" pitchFamily="18" charset="0"/>
              </a:rPr>
              <a:t>In future, we would like to explore multi-channel causal communication. Thus, agents can adapt to new tasks by leveraging the domain-specific information contained in prior tasks.</a:t>
            </a:r>
            <a:endParaRPr lang="en-US" altLang="zh-CN" dirty="0">
              <a:latin typeface="Times New Roman" panose="02020603050405020304" pitchFamily="18" charset="0"/>
              <a:cs typeface="Times New Roman" panose="02020603050405020304" pitchFamily="18" charset="0"/>
            </a:endParaRPr>
          </a:p>
        </p:txBody>
      </p:sp>
      <p:sp>
        <p:nvSpPr>
          <p:cNvPr id="9" name="文本框 8"/>
          <p:cNvSpPr txBox="1"/>
          <p:nvPr>
            <p:custDataLst>
              <p:tags r:id="rId6"/>
            </p:custDataLst>
          </p:nvPr>
        </p:nvSpPr>
        <p:spPr>
          <a:xfrm>
            <a:off x="2132330" y="1094740"/>
            <a:ext cx="8037195" cy="2280285"/>
          </a:xfrm>
          <a:prstGeom prst="rect">
            <a:avLst/>
          </a:prstGeom>
          <a:noFill/>
        </p:spPr>
        <p:txBody>
          <a:bodyPr wrap="square">
            <a:no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dirty="0">
                <a:latin typeface="Times New Roman" panose="02020603050405020304" pitchFamily="18" charset="0"/>
                <a:cs typeface="Times New Roman" panose="02020603050405020304" pitchFamily="18" charset="0"/>
              </a:rPr>
              <a:t>In this work, we introduced FD-MARL which aims to solve MA tasks in various cooperation settings by learning to communicate. FD-MARL allows agents to modify communication message by </a:t>
            </a:r>
            <a:r>
              <a:rPr lang="en-US" altLang="zh-CN" b="1" dirty="0">
                <a:solidFill>
                  <a:srgbClr val="FF0000"/>
                </a:solidFill>
                <a:latin typeface="Times New Roman" panose="02020603050405020304" pitchFamily="18" charset="0"/>
                <a:cs typeface="Times New Roman" panose="02020603050405020304" pitchFamily="18" charset="0"/>
              </a:rPr>
              <a:t>choosing the counterfactual that bears the most significant influence on others</a:t>
            </a:r>
            <a:r>
              <a:rPr lang="en-US" altLang="zh-CN" dirty="0">
                <a:latin typeface="Times New Roman" panose="02020603050405020304" pitchFamily="18" charset="0"/>
                <a:cs typeface="Times New Roman" panose="02020603050405020304" pitchFamily="18" charset="0"/>
              </a:rPr>
              <a:t>. Thus, the continuous communication based on causal analysis enables efficient information transformation in a fully decentralized manner.</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78" y="1960245"/>
            <a:ext cx="12182846" cy="2045335"/>
            <a:chOff x="1535503" y="1960245"/>
            <a:chExt cx="9147810" cy="2045019"/>
          </a:xfrm>
        </p:grpSpPr>
        <p:sp>
          <p:nvSpPr>
            <p:cNvPr id="8" name="矩形 7"/>
            <p:cNvSpPr/>
            <p:nvPr/>
          </p:nvSpPr>
          <p:spPr>
            <a:xfrm>
              <a:off x="1535503"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9" name="文本框 8"/>
            <p:cNvSpPr txBox="1"/>
            <p:nvPr/>
          </p:nvSpPr>
          <p:spPr>
            <a:xfrm>
              <a:off x="1717138" y="2434322"/>
              <a:ext cx="8830115" cy="645060"/>
            </a:xfrm>
            <a:prstGeom prst="rect">
              <a:avLst/>
            </a:prstGeom>
            <a:noFill/>
          </p:spPr>
          <p:txBody>
            <a:bodyPr wrap="square" rtlCol="0" anchor="ctr">
              <a:spAutoFit/>
            </a:bodyPr>
            <a:lstStyle/>
            <a:p>
              <a:pPr algn="ctr">
                <a:lnSpc>
                  <a:spcPct val="150000"/>
                </a:lnSpc>
              </a:pPr>
              <a:r>
                <a:rPr lang="en-US" altLang="zh-CN" sz="2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Learning Communication for Cooperation in Dynamic Agent-Number Environment</a:t>
              </a:r>
              <a:endParaRPr lang="en-US" altLang="zh-CN" sz="2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1687604" y="3439566"/>
              <a:ext cx="8897208" cy="337133"/>
            </a:xfrm>
            <a:prstGeom prst="rect">
              <a:avLst/>
            </a:prstGeom>
            <a:noFill/>
          </p:spPr>
          <p:txBody>
            <a:bodyPr wrap="square" rtlCol="0">
              <a:spAutoFit/>
            </a:bodyPr>
            <a:lstStyle/>
            <a:p>
              <a:r>
                <a:rPr lang="en-US" altLang="zh-CN" sz="1600">
                  <a:solidFill>
                    <a:schemeClr val="bg1"/>
                  </a:solidFill>
                  <a:latin typeface="Times New Roman" panose="02020603050405020304" pitchFamily="18" charset="0"/>
                  <a:cs typeface="Times New Roman" panose="02020603050405020304" pitchFamily="18" charset="0"/>
                </a:rPr>
                <a:t>Weiwei Liu , Shanqi Liu, Junjie Cao , Qi Wang, Xiaolei Lang, and Yong Liu</a:t>
              </a:r>
              <a:endParaRPr lang="en-US" altLang="zh-CN" sz="1600">
                <a:solidFill>
                  <a:schemeClr val="bg1"/>
                </a:solidFill>
                <a:latin typeface="Times New Roman" panose="02020603050405020304" pitchFamily="18" charset="0"/>
                <a:cs typeface="Times New Roman" panose="02020603050405020304" pitchFamily="18"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3</a:t>
            </a:r>
            <a:endPar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351876" y="4596014"/>
            <a:ext cx="10352124" cy="1476375"/>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sym typeface="+mn-ea"/>
              </a:rPr>
              <a:t>This paper was published in</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IEEE/ASME Transactions on Mechatronics</a:t>
            </a:r>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sym typeface="+mn-ea"/>
              </a:rPr>
              <a:t>Published Time:</a:t>
            </a:r>
            <a:r>
              <a:rPr lang="en-US" altLang="zh-CN" dirty="0">
                <a:latin typeface="Times New Roman" panose="02020603050405020304" pitchFamily="18" charset="0"/>
                <a:cs typeface="Times New Roman" panose="02020603050405020304" pitchFamily="18" charset="0"/>
                <a:sym typeface="+mn-ea"/>
              </a:rPr>
              <a:t> 2021</a:t>
            </a:r>
            <a:endParaRPr lang="en-US" altLang="zh-CN" dirty="0">
              <a:latin typeface="Times New Roman" panose="02020603050405020304" pitchFamily="18" charset="0"/>
              <a:cs typeface="Times New Roman" panose="02020603050405020304" pitchFamily="18" charset="0"/>
              <a:sym typeface="+mn-ea"/>
            </a:endParaRPr>
          </a:p>
          <a:p>
            <a:r>
              <a:rPr lang="en-US" altLang="zh-CN" b="1" dirty="0">
                <a:latin typeface="Times New Roman" panose="02020603050405020304" pitchFamily="18" charset="0"/>
                <a:cs typeface="Times New Roman" panose="02020603050405020304" pitchFamily="18" charset="0"/>
                <a:sym typeface="+mn-ea"/>
              </a:rPr>
              <a:t>Reference:</a:t>
            </a:r>
            <a:r>
              <a:rPr lang="en-US" altLang="zh-CN"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rPr>
              <a:t>W. Liu, S. Liu, J. Cao, Q. Wang, X. Lang and Y. Liu, "Learning Communication for Cooperation in Dynamic Agent-Number Environment," in IEEE/ASME Transactions on Mechatronics, vol. 26, no. 4, pp. 1846-1857, Aug. 2021, doi: 10.1109/TMECH.2021.3076080.</a:t>
            </a:r>
            <a:endParaRPr lang="en-US" altLang="zh-CN" dirty="0">
              <a:latin typeface="Times New Roman" panose="02020603050405020304" pitchFamily="18" charset="0"/>
              <a:cs typeface="Times New Roman" panose="02020603050405020304" pitchFamily="18" charset="0"/>
            </a:endParaRPr>
          </a:p>
        </p:txBody>
      </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Times New Roman" panose="02020603050405020304" pitchFamily="18" charset="0"/>
                    <a:cs typeface="Times New Roman" panose="02020603050405020304" pitchFamily="18" charset="0"/>
                  </a:rPr>
                  <a:t>03</a:t>
                </a:r>
                <a:endParaRPr lang="en-US" altLang="zh-CN" sz="2700">
                  <a:solidFill>
                    <a:srgbClr val="044875"/>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Times New Roman" panose="02020603050405020304" pitchFamily="18" charset="0"/>
                    <a:cs typeface="Times New Roman" panose="02020603050405020304" pitchFamily="18" charset="0"/>
                  </a:rPr>
                  <a:t>04</a:t>
                </a:r>
                <a:endParaRPr lang="en-US" altLang="zh-CN" sz="2700">
                  <a:solidFill>
                    <a:srgbClr val="044875"/>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9" name="文本框 8"/>
          <p:cNvSpPr txBox="1"/>
          <p:nvPr/>
        </p:nvSpPr>
        <p:spPr>
          <a:xfrm>
            <a:off x="248285" y="1195705"/>
            <a:ext cx="11557635" cy="2779395"/>
          </a:xfrm>
          <a:prstGeom prst="rect">
            <a:avLst/>
          </a:prstGeom>
          <a:noFill/>
          <a:ln>
            <a:solidFill>
              <a:srgbClr val="0174AB"/>
            </a:solidFill>
          </a:ln>
        </p:spPr>
        <p:txBody>
          <a:bodyPr wrap="square" rtlCol="0">
            <a:noAutofit/>
          </a:bodyPr>
          <a:lstStyle/>
          <a:p>
            <a:pPr algn="just">
              <a:lnSpc>
                <a:spcPct val="150000"/>
              </a:lnSpc>
            </a:pPr>
            <a:r>
              <a:rPr lang="en-US" altLang="zh-CN" sz="2000" b="1" dirty="0">
                <a:solidFill>
                  <a:srgbClr val="000000"/>
                </a:solidFill>
                <a:latin typeface="Times New Roman" panose="02020603050405020304" pitchFamily="18" charset="0"/>
                <a:cs typeface="Times New Roman" panose="02020603050405020304" pitchFamily="18" charset="0"/>
              </a:rPr>
              <a:t>Multiagent reinforcement learning (MARL) algorithms are limited to </a:t>
            </a:r>
            <a:r>
              <a:rPr lang="en-US" altLang="zh-CN" sz="2000" b="1" dirty="0">
                <a:solidFill>
                  <a:srgbClr val="FF0000"/>
                </a:solidFill>
                <a:latin typeface="Times New Roman" panose="02020603050405020304" pitchFamily="18" charset="0"/>
                <a:cs typeface="Times New Roman" panose="02020603050405020304" pitchFamily="18" charset="0"/>
              </a:rPr>
              <a:t>fixed network dimensions</a:t>
            </a:r>
            <a:r>
              <a:rPr lang="en-US" altLang="zh-CN" sz="2000" b="1" dirty="0">
                <a:solidFill>
                  <a:srgbClr val="000000"/>
                </a:solidFill>
                <a:latin typeface="Times New Roman" panose="02020603050405020304" pitchFamily="18" charset="0"/>
                <a:cs typeface="Times New Roman" panose="02020603050405020304" pitchFamily="18" charset="0"/>
              </a:rPr>
              <a:t>, and prior knowledge is used to preset the number of agents in the training phase, which leads to a </a:t>
            </a:r>
            <a:r>
              <a:rPr lang="en-US" altLang="zh-CN" sz="2000" b="1" dirty="0">
                <a:solidFill>
                  <a:srgbClr val="FF0000"/>
                </a:solidFill>
                <a:latin typeface="Times New Roman" panose="02020603050405020304" pitchFamily="18" charset="0"/>
                <a:cs typeface="Times New Roman" panose="02020603050405020304" pitchFamily="18" charset="0"/>
              </a:rPr>
              <a:t>poor generalization</a:t>
            </a:r>
            <a:r>
              <a:rPr lang="en-US" altLang="zh-CN" sz="2000" b="1" dirty="0">
                <a:solidFill>
                  <a:srgbClr val="000000"/>
                </a:solidFill>
                <a:latin typeface="Times New Roman" panose="02020603050405020304" pitchFamily="18" charset="0"/>
                <a:cs typeface="Times New Roman" panose="02020603050405020304" pitchFamily="18" charset="0"/>
              </a:rPr>
              <a:t> of the algorithm. In addition, these algorithms use centralized training to solve the instability problem of multiagent systems. However, the centralized learning of large-scale multiagent RL algorithms will lead to an </a:t>
            </a:r>
            <a:r>
              <a:rPr lang="en-US" altLang="zh-CN" sz="2000" b="1" dirty="0">
                <a:solidFill>
                  <a:srgbClr val="FF0000"/>
                </a:solidFill>
                <a:latin typeface="Times New Roman" panose="02020603050405020304" pitchFamily="18" charset="0"/>
                <a:cs typeface="Times New Roman" panose="02020603050405020304" pitchFamily="18" charset="0"/>
              </a:rPr>
              <a:t>explosion of network dimensions</a:t>
            </a:r>
            <a:r>
              <a:rPr lang="en-US" altLang="zh-CN" sz="2000" b="1" dirty="0">
                <a:solidFill>
                  <a:srgbClr val="000000"/>
                </a:solidFill>
                <a:latin typeface="Times New Roman" panose="02020603050405020304" pitchFamily="18" charset="0"/>
                <a:cs typeface="Times New Roman" panose="02020603050405020304" pitchFamily="18" charset="0"/>
              </a:rPr>
              <a:t>, which in turn leads to </a:t>
            </a:r>
            <a:r>
              <a:rPr lang="en-US" altLang="zh-CN" sz="2000" b="1" dirty="0">
                <a:solidFill>
                  <a:srgbClr val="FF0000"/>
                </a:solidFill>
                <a:latin typeface="Times New Roman" panose="02020603050405020304" pitchFamily="18" charset="0"/>
                <a:cs typeface="Times New Roman" panose="02020603050405020304" pitchFamily="18" charset="0"/>
              </a:rPr>
              <a:t>very limited scalability</a:t>
            </a:r>
            <a:r>
              <a:rPr lang="en-US" altLang="zh-CN" sz="2000" b="1" dirty="0">
                <a:solidFill>
                  <a:srgbClr val="000000"/>
                </a:solidFill>
                <a:latin typeface="Times New Roman" panose="02020603050405020304" pitchFamily="18" charset="0"/>
                <a:cs typeface="Times New Roman" panose="02020603050405020304" pitchFamily="18" charset="0"/>
              </a:rPr>
              <a:t> of centralized learning algorithms.</a:t>
            </a: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246380" y="4430395"/>
            <a:ext cx="11559540" cy="1014730"/>
          </a:xfrm>
          <a:prstGeom prst="rect">
            <a:avLst/>
          </a:prstGeom>
          <a:noFill/>
          <a:ln>
            <a:solidFill>
              <a:srgbClr val="0174AB"/>
            </a:solidFill>
          </a:ln>
        </p:spPr>
        <p:txBody>
          <a:bodyPr wrap="square" rtlCol="0">
            <a:spAutoFit/>
          </a:bodyPr>
          <a:lstStyle/>
          <a:p>
            <a:pPr algn="just">
              <a:lnSpc>
                <a:spcPct val="150000"/>
              </a:lnSpc>
            </a:pPr>
            <a:r>
              <a:rPr lang="en-US" altLang="zh-CN" sz="2000" b="1" dirty="0">
                <a:solidFill>
                  <a:srgbClr val="000000"/>
                </a:solidFill>
                <a:latin typeface="Times New Roman" panose="02020603050405020304" pitchFamily="18" charset="0"/>
                <a:cs typeface="Times New Roman" panose="02020603050405020304" pitchFamily="18" charset="0"/>
              </a:rPr>
              <a:t>this article propose a </a:t>
            </a:r>
            <a:r>
              <a:rPr lang="en-US" altLang="zh-CN" sz="2000" b="1" dirty="0">
                <a:solidFill>
                  <a:srgbClr val="FF0000"/>
                </a:solidFill>
                <a:latin typeface="Times New Roman" panose="02020603050405020304" pitchFamily="18" charset="0"/>
                <a:cs typeface="Times New Roman" panose="02020603050405020304" pitchFamily="18" charset="0"/>
              </a:rPr>
              <a:t>group centralized training</a:t>
            </a:r>
            <a:r>
              <a:rPr lang="en-US" altLang="zh-CN" sz="2000" b="1" dirty="0">
                <a:solidFill>
                  <a:srgbClr val="000000"/>
                </a:solidFill>
                <a:latin typeface="Times New Roman" panose="02020603050405020304" pitchFamily="18" charset="0"/>
                <a:cs typeface="Times New Roman" panose="02020603050405020304" pitchFamily="18" charset="0"/>
              </a:rPr>
              <a:t> and decentralized execution-</a:t>
            </a:r>
            <a:r>
              <a:rPr lang="en-US" altLang="zh-CN" sz="2000" b="1" dirty="0">
                <a:solidFill>
                  <a:srgbClr val="FF0000"/>
                </a:solidFill>
                <a:latin typeface="Times New Roman" panose="02020603050405020304" pitchFamily="18" charset="0"/>
                <a:cs typeface="Times New Roman" panose="02020603050405020304" pitchFamily="18" charset="0"/>
              </a:rPr>
              <a:t>unlimited dynamic agent-number</a:t>
            </a:r>
            <a:r>
              <a:rPr lang="en-US" altLang="zh-CN" sz="2000" b="1" dirty="0">
                <a:solidFill>
                  <a:srgbClr val="000000"/>
                </a:solidFill>
                <a:latin typeface="Times New Roman" panose="02020603050405020304" pitchFamily="18" charset="0"/>
                <a:cs typeface="Times New Roman" panose="02020603050405020304" pitchFamily="18" charset="0"/>
              </a:rPr>
              <a:t> network (GCTDE-UDAN).</a:t>
            </a: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193675" y="836930"/>
            <a:ext cx="4321175" cy="2843530"/>
          </a:xfrm>
          <a:prstGeom prst="rect">
            <a:avLst/>
          </a:prstGeom>
        </p:spPr>
      </p:pic>
      <p:pic>
        <p:nvPicPr>
          <p:cNvPr id="9" name="图片 8"/>
          <p:cNvPicPr>
            <a:picLocks noChangeAspect="1"/>
          </p:cNvPicPr>
          <p:nvPr/>
        </p:nvPicPr>
        <p:blipFill>
          <a:blip r:embed="rId2"/>
          <a:stretch>
            <a:fillRect/>
          </a:stretch>
        </p:blipFill>
        <p:spPr>
          <a:xfrm>
            <a:off x="193675" y="3717290"/>
            <a:ext cx="4305300" cy="2586355"/>
          </a:xfrm>
          <a:prstGeom prst="rect">
            <a:avLst/>
          </a:prstGeom>
        </p:spPr>
      </p:pic>
      <p:pic>
        <p:nvPicPr>
          <p:cNvPr id="10" name="图片 9"/>
          <p:cNvPicPr>
            <a:picLocks noChangeAspect="1"/>
          </p:cNvPicPr>
          <p:nvPr/>
        </p:nvPicPr>
        <p:blipFill>
          <a:blip r:embed="rId3"/>
          <a:stretch>
            <a:fillRect/>
          </a:stretch>
        </p:blipFill>
        <p:spPr>
          <a:xfrm>
            <a:off x="4512310" y="1412875"/>
            <a:ext cx="7668895" cy="3767455"/>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11" name="文本框 10"/>
          <p:cNvSpPr txBox="1"/>
          <p:nvPr/>
        </p:nvSpPr>
        <p:spPr>
          <a:xfrm>
            <a:off x="-24000" y="765000"/>
            <a:ext cx="11357699" cy="460375"/>
          </a:xfrm>
          <a:prstGeom prst="rect">
            <a:avLst/>
          </a:prstGeom>
          <a:noFill/>
        </p:spPr>
        <p:txBody>
          <a:bodyPr wrap="square" rtlCol="0" anchor="t">
            <a:spAutoFit/>
          </a:bodyPr>
          <a:p>
            <a:r>
              <a:rPr lang="en-US" altLang="zh-CN" sz="2400" b="1" dirty="0">
                <a:solidFill>
                  <a:srgbClr val="0174AB"/>
                </a:solidFill>
                <a:latin typeface="Times New Roman" panose="02020603050405020304" pitchFamily="18" charset="0"/>
                <a:cs typeface="Times New Roman" panose="02020603050405020304" pitchFamily="18" charset="0"/>
              </a:rPr>
              <a:t>Unlimited Dynamic Agent-Number Network (UDAN)</a:t>
            </a:r>
            <a:endParaRPr lang="en-US" altLang="zh-CN" sz="2400" b="1" dirty="0">
              <a:solidFill>
                <a:srgbClr val="0174AB"/>
              </a:solidFill>
              <a:latin typeface="Times New Roman" panose="02020603050405020304" pitchFamily="18" charset="0"/>
              <a:cs typeface="Times New Roman" panose="02020603050405020304" pitchFamily="18" charset="0"/>
            </a:endParaRPr>
          </a:p>
        </p:txBody>
      </p:sp>
      <p:cxnSp>
        <p:nvCxnSpPr>
          <p:cNvPr id="13" name="直接连接符 12"/>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18" name="图片 17"/>
          <p:cNvPicPr>
            <a:picLocks noChangeAspect="1"/>
          </p:cNvPicPr>
          <p:nvPr/>
        </p:nvPicPr>
        <p:blipFill>
          <a:blip r:embed="rId1"/>
          <a:stretch>
            <a:fillRect/>
          </a:stretch>
        </p:blipFill>
        <p:spPr>
          <a:xfrm>
            <a:off x="335915" y="1350010"/>
            <a:ext cx="4568190" cy="3220720"/>
          </a:xfrm>
          <a:prstGeom prst="rect">
            <a:avLst/>
          </a:prstGeom>
        </p:spPr>
      </p:pic>
      <p:pic>
        <p:nvPicPr>
          <p:cNvPr id="19" name="图片 18"/>
          <p:cNvPicPr>
            <a:picLocks noChangeAspect="1"/>
          </p:cNvPicPr>
          <p:nvPr/>
        </p:nvPicPr>
        <p:blipFill>
          <a:blip r:embed="rId2"/>
          <a:stretch>
            <a:fillRect/>
          </a:stretch>
        </p:blipFill>
        <p:spPr>
          <a:xfrm>
            <a:off x="335915" y="4604385"/>
            <a:ext cx="4347845" cy="1915795"/>
          </a:xfrm>
          <a:prstGeom prst="rect">
            <a:avLst/>
          </a:prstGeom>
        </p:spPr>
      </p:pic>
      <p:pic>
        <p:nvPicPr>
          <p:cNvPr id="20" name="图片 19"/>
          <p:cNvPicPr>
            <a:picLocks noChangeAspect="1"/>
          </p:cNvPicPr>
          <p:nvPr/>
        </p:nvPicPr>
        <p:blipFill>
          <a:blip r:embed="rId3"/>
          <a:stretch>
            <a:fillRect/>
          </a:stretch>
        </p:blipFill>
        <p:spPr>
          <a:xfrm>
            <a:off x="5520055" y="1628775"/>
            <a:ext cx="5388610" cy="4281170"/>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pic>
        <p:nvPicPr>
          <p:cNvPr id="20" name="图片 19"/>
          <p:cNvPicPr>
            <a:picLocks noChangeAspect="1"/>
          </p:cNvPicPr>
          <p:nvPr/>
        </p:nvPicPr>
        <p:blipFill>
          <a:blip r:embed="rId1"/>
          <a:stretch>
            <a:fillRect/>
          </a:stretch>
        </p:blipFill>
        <p:spPr>
          <a:xfrm>
            <a:off x="408305" y="1125855"/>
            <a:ext cx="4597400" cy="4484370"/>
          </a:xfrm>
          <a:prstGeom prst="rect">
            <a:avLst/>
          </a:prstGeom>
        </p:spPr>
      </p:pic>
      <p:pic>
        <p:nvPicPr>
          <p:cNvPr id="21" name="图片 20"/>
          <p:cNvPicPr>
            <a:picLocks noChangeAspect="1"/>
          </p:cNvPicPr>
          <p:nvPr/>
        </p:nvPicPr>
        <p:blipFill>
          <a:blip r:embed="rId2"/>
          <a:stretch>
            <a:fillRect/>
          </a:stretch>
        </p:blipFill>
        <p:spPr>
          <a:xfrm>
            <a:off x="408305" y="5664200"/>
            <a:ext cx="4598035" cy="675640"/>
          </a:xfrm>
          <a:prstGeom prst="rect">
            <a:avLst/>
          </a:prstGeom>
        </p:spPr>
      </p:pic>
      <p:pic>
        <p:nvPicPr>
          <p:cNvPr id="22" name="图片 21"/>
          <p:cNvPicPr>
            <a:picLocks noChangeAspect="1"/>
          </p:cNvPicPr>
          <p:nvPr/>
        </p:nvPicPr>
        <p:blipFill>
          <a:blip r:embed="rId3"/>
          <a:stretch>
            <a:fillRect/>
          </a:stretch>
        </p:blipFill>
        <p:spPr>
          <a:xfrm>
            <a:off x="5807710" y="1662430"/>
            <a:ext cx="5286375" cy="4119880"/>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11" name="文本框 10"/>
          <p:cNvSpPr txBox="1"/>
          <p:nvPr/>
        </p:nvSpPr>
        <p:spPr>
          <a:xfrm>
            <a:off x="-24000" y="765000"/>
            <a:ext cx="11357699" cy="460375"/>
          </a:xfrm>
          <a:prstGeom prst="rect">
            <a:avLst/>
          </a:prstGeom>
          <a:noFill/>
        </p:spPr>
        <p:txBody>
          <a:bodyPr wrap="square" rtlCol="0" anchor="t">
            <a:spAutoFit/>
          </a:bodyPr>
          <a:p>
            <a:r>
              <a:rPr lang="en-US" altLang="zh-CN" sz="2400" b="1" dirty="0">
                <a:solidFill>
                  <a:srgbClr val="0174AB"/>
                </a:solidFill>
                <a:latin typeface="Times New Roman" panose="02020603050405020304" pitchFamily="18" charset="0"/>
                <a:cs typeface="Times New Roman" panose="02020603050405020304" pitchFamily="18" charset="0"/>
              </a:rPr>
              <a:t>Group Centralized Training and Decentralized Execution (GCTDE)</a:t>
            </a:r>
            <a:endParaRPr lang="en-US" altLang="zh-CN" sz="2400" b="1" dirty="0">
              <a:solidFill>
                <a:srgbClr val="0174AB"/>
              </a:solidFill>
              <a:latin typeface="Times New Roman" panose="02020603050405020304" pitchFamily="18" charset="0"/>
              <a:cs typeface="Times New Roman" panose="02020603050405020304" pitchFamily="18" charset="0"/>
            </a:endParaRPr>
          </a:p>
        </p:txBody>
      </p:sp>
      <p:cxnSp>
        <p:nvCxnSpPr>
          <p:cNvPr id="13" name="直接连接符 12"/>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2" name="图片 1"/>
          <p:cNvPicPr>
            <a:picLocks noChangeAspect="1"/>
          </p:cNvPicPr>
          <p:nvPr/>
        </p:nvPicPr>
        <p:blipFill>
          <a:blip r:embed="rId1"/>
          <a:stretch>
            <a:fillRect/>
          </a:stretch>
        </p:blipFill>
        <p:spPr>
          <a:xfrm>
            <a:off x="561975" y="1326515"/>
            <a:ext cx="3771265" cy="2153285"/>
          </a:xfrm>
          <a:prstGeom prst="rect">
            <a:avLst/>
          </a:prstGeom>
        </p:spPr>
      </p:pic>
      <p:pic>
        <p:nvPicPr>
          <p:cNvPr id="7" name="图片 6"/>
          <p:cNvPicPr>
            <a:picLocks noChangeAspect="1"/>
          </p:cNvPicPr>
          <p:nvPr/>
        </p:nvPicPr>
        <p:blipFill>
          <a:blip r:embed="rId2"/>
          <a:stretch>
            <a:fillRect/>
          </a:stretch>
        </p:blipFill>
        <p:spPr>
          <a:xfrm>
            <a:off x="551815" y="3573145"/>
            <a:ext cx="3774440" cy="2852420"/>
          </a:xfrm>
          <a:prstGeom prst="rect">
            <a:avLst/>
          </a:prstGeom>
        </p:spPr>
      </p:pic>
      <p:pic>
        <p:nvPicPr>
          <p:cNvPr id="8" name="图片 7"/>
          <p:cNvPicPr>
            <a:picLocks noChangeAspect="1"/>
          </p:cNvPicPr>
          <p:nvPr/>
        </p:nvPicPr>
        <p:blipFill>
          <a:blip r:embed="rId3"/>
          <a:stretch>
            <a:fillRect/>
          </a:stretch>
        </p:blipFill>
        <p:spPr>
          <a:xfrm>
            <a:off x="4439920" y="1776730"/>
            <a:ext cx="3789680" cy="4118610"/>
          </a:xfrm>
          <a:prstGeom prst="rect">
            <a:avLst/>
          </a:prstGeom>
        </p:spPr>
      </p:pic>
      <p:pic>
        <p:nvPicPr>
          <p:cNvPr id="9" name="图片 8"/>
          <p:cNvPicPr>
            <a:picLocks noChangeAspect="1"/>
          </p:cNvPicPr>
          <p:nvPr/>
        </p:nvPicPr>
        <p:blipFill>
          <a:blip r:embed="rId4"/>
          <a:stretch>
            <a:fillRect/>
          </a:stretch>
        </p:blipFill>
        <p:spPr>
          <a:xfrm>
            <a:off x="8543925" y="4580890"/>
            <a:ext cx="3412490" cy="1256030"/>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Times New Roman" panose="02020603050405020304" pitchFamily="18" charset="0"/>
                    <a:cs typeface="Times New Roman" panose="02020603050405020304" pitchFamily="18" charset="0"/>
                  </a:rPr>
                  <a:t>03</a:t>
                </a:r>
                <a:endParaRPr lang="en-US" altLang="zh-CN" sz="2700">
                  <a:solidFill>
                    <a:srgbClr val="044875"/>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42537" y="3273524"/>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Times New Roman" panose="02020603050405020304" pitchFamily="18" charset="0"/>
                    <a:cs typeface="Times New Roman" panose="02020603050405020304" pitchFamily="18" charset="0"/>
                  </a:rPr>
                  <a:t>04</a:t>
                </a:r>
                <a:endParaRPr lang="en-US" altLang="zh-CN" sz="2700">
                  <a:solidFill>
                    <a:srgbClr val="044875"/>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45395" y="4042286"/>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03</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04</a:t>
                </a:r>
                <a:endParaRPr lang="en-US" altLang="zh-CN" sz="2700" dirty="0">
                  <a:solidFill>
                    <a:srgbClr val="D0CECE"/>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1847850" y="1064260"/>
            <a:ext cx="8263255" cy="5074920"/>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1487805" y="981075"/>
            <a:ext cx="8993505" cy="3026410"/>
          </a:xfrm>
          <a:prstGeom prst="rect">
            <a:avLst/>
          </a:prstGeom>
        </p:spPr>
      </p:pic>
      <p:pic>
        <p:nvPicPr>
          <p:cNvPr id="6" name="图片 5"/>
          <p:cNvPicPr>
            <a:picLocks noChangeAspect="1"/>
          </p:cNvPicPr>
          <p:nvPr/>
        </p:nvPicPr>
        <p:blipFill>
          <a:blip r:embed="rId4"/>
          <a:stretch>
            <a:fillRect/>
          </a:stretch>
        </p:blipFill>
        <p:spPr>
          <a:xfrm>
            <a:off x="191770" y="4364990"/>
            <a:ext cx="4232910" cy="1264920"/>
          </a:xfrm>
          <a:prstGeom prst="rect">
            <a:avLst/>
          </a:prstGeom>
        </p:spPr>
      </p:pic>
      <p:pic>
        <p:nvPicPr>
          <p:cNvPr id="7" name="图片 6"/>
          <p:cNvPicPr>
            <a:picLocks noChangeAspect="1"/>
          </p:cNvPicPr>
          <p:nvPr/>
        </p:nvPicPr>
        <p:blipFill>
          <a:blip r:embed="rId5"/>
          <a:stretch>
            <a:fillRect/>
          </a:stretch>
        </p:blipFill>
        <p:spPr>
          <a:xfrm>
            <a:off x="4424680" y="3933190"/>
            <a:ext cx="4102100" cy="2168525"/>
          </a:xfrm>
          <a:prstGeom prst="rect">
            <a:avLst/>
          </a:prstGeom>
        </p:spPr>
      </p:pic>
      <p:pic>
        <p:nvPicPr>
          <p:cNvPr id="8" name="图片 7"/>
          <p:cNvPicPr>
            <a:picLocks noChangeAspect="1"/>
          </p:cNvPicPr>
          <p:nvPr/>
        </p:nvPicPr>
        <p:blipFill>
          <a:blip r:embed="rId6"/>
          <a:stretch>
            <a:fillRect/>
          </a:stretch>
        </p:blipFill>
        <p:spPr>
          <a:xfrm>
            <a:off x="8472170" y="4653280"/>
            <a:ext cx="3598545" cy="988060"/>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03</a:t>
                </a:r>
                <a:endParaRPr lang="en-US" altLang="zh-CN" sz="2700" dirty="0">
                  <a:solidFill>
                    <a:srgbClr val="D0CECE"/>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04</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smtClean="0">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4" name="矩形 3"/>
          <p:cNvSpPr/>
          <p:nvPr/>
        </p:nvSpPr>
        <p:spPr>
          <a:xfrm>
            <a:off x="680085" y="1391920"/>
            <a:ext cx="10871835" cy="1994535"/>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 name="矩形 4"/>
          <p:cNvSpPr/>
          <p:nvPr/>
        </p:nvSpPr>
        <p:spPr>
          <a:xfrm>
            <a:off x="980177" y="1109377"/>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①</a:t>
            </a:r>
            <a:endParaRPr lang="en-US" altLang="zh-CN" sz="2000" b="1" dirty="0">
              <a:solidFill>
                <a:srgbClr val="0174AB"/>
              </a:solidFill>
              <a:latin typeface="Times New Roman" panose="02020603050405020304" pitchFamily="18" charset="0"/>
              <a:ea typeface="Calibri" panose="020F0502020204030204" charset="0"/>
              <a:cs typeface="Calibri" panose="020F0502020204030204" charset="0"/>
            </a:endParaRPr>
          </a:p>
        </p:txBody>
      </p:sp>
      <p:sp>
        <p:nvSpPr>
          <p:cNvPr id="6" name="矩形 5"/>
          <p:cNvSpPr/>
          <p:nvPr/>
        </p:nvSpPr>
        <p:spPr>
          <a:xfrm>
            <a:off x="635000" y="4211320"/>
            <a:ext cx="10917555" cy="124968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 name="矩形 6"/>
          <p:cNvSpPr/>
          <p:nvPr/>
        </p:nvSpPr>
        <p:spPr>
          <a:xfrm>
            <a:off x="917575" y="3988435"/>
            <a:ext cx="1106170"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②</a:t>
            </a:r>
            <a:endParaRPr lang="en-US" altLang="zh-CN" sz="2000" b="1" dirty="0">
              <a:solidFill>
                <a:srgbClr val="0174AB"/>
              </a:solidFill>
              <a:latin typeface="Times New Roman" panose="02020603050405020304" pitchFamily="18" charset="0"/>
              <a:ea typeface="Calibri" panose="020F0502020204030204" charset="0"/>
              <a:cs typeface="Calibri" panose="020F0502020204030204" charset="0"/>
            </a:endParaRPr>
          </a:p>
        </p:txBody>
      </p:sp>
      <p:sp>
        <p:nvSpPr>
          <p:cNvPr id="8" name="文本框 7"/>
          <p:cNvSpPr txBox="1"/>
          <p:nvPr/>
        </p:nvSpPr>
        <p:spPr>
          <a:xfrm>
            <a:off x="911860" y="4293235"/>
            <a:ext cx="10610215" cy="1014730"/>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000" dirty="0">
                <a:latin typeface="Times New Roman" panose="02020603050405020304" pitchFamily="18" charset="0"/>
                <a:cs typeface="Times New Roman" panose="02020603050405020304" pitchFamily="18" charset="0"/>
              </a:rPr>
              <a:t>In future work, we hope that each agent can establish groups with different numbers of members to communicate according to its state.</a:t>
            </a:r>
            <a:endParaRPr lang="en-US" altLang="zh-CN"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711835" y="1383030"/>
            <a:ext cx="10733405" cy="1938020"/>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sz="2000" dirty="0">
                <a:latin typeface="Times New Roman" panose="02020603050405020304" pitchFamily="18" charset="0"/>
                <a:cs typeface="Times New Roman" panose="02020603050405020304" pitchFamily="18" charset="0"/>
              </a:rPr>
              <a:t>An algorithm for the centralized training within the group and global decentralized execution is proposed, which greatly </a:t>
            </a:r>
            <a:r>
              <a:rPr lang="en-US" altLang="zh-CN" sz="2000" b="1" dirty="0">
                <a:solidFill>
                  <a:srgbClr val="FF0000"/>
                </a:solidFill>
                <a:latin typeface="Times New Roman" panose="02020603050405020304" pitchFamily="18" charset="0"/>
                <a:cs typeface="Times New Roman" panose="02020603050405020304" pitchFamily="18" charset="0"/>
              </a:rPr>
              <a:t>reduces the cost</a:t>
            </a:r>
            <a:r>
              <a:rPr lang="en-US" altLang="zh-CN" sz="2000" dirty="0">
                <a:latin typeface="Times New Roman" panose="02020603050405020304" pitchFamily="18" charset="0"/>
                <a:cs typeface="Times New Roman" panose="02020603050405020304" pitchFamily="18" charset="0"/>
              </a:rPr>
              <a:t> of the centralized training in large-scale agent scenarios. Second, since the number of agents in a multiagent system is continually changing in reality, the proposed algorithm can dynamically adapt to </a:t>
            </a:r>
            <a:r>
              <a:rPr lang="en-US" altLang="zh-CN" sz="2000" b="1" dirty="0">
                <a:solidFill>
                  <a:srgbClr val="FF0000"/>
                </a:solidFill>
                <a:latin typeface="Times New Roman" panose="02020603050405020304" pitchFamily="18" charset="0"/>
                <a:cs typeface="Times New Roman" panose="02020603050405020304" pitchFamily="18" charset="0"/>
              </a:rPr>
              <a:t>changes in the number of agents</a:t>
            </a: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9701" y="1960245"/>
            <a:ext cx="12147550" cy="2045335"/>
            <a:chOff x="1590910" y="1960245"/>
            <a:chExt cx="9078797" cy="2045335"/>
          </a:xfrm>
        </p:grpSpPr>
        <p:sp>
          <p:nvSpPr>
            <p:cNvPr id="8" name="矩形 7"/>
            <p:cNvSpPr/>
            <p:nvPr/>
          </p:nvSpPr>
          <p:spPr>
            <a:xfrm>
              <a:off x="1590910" y="1960245"/>
              <a:ext cx="9078797" cy="2045335"/>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9" name="文本框 8"/>
            <p:cNvSpPr txBox="1"/>
            <p:nvPr/>
          </p:nvSpPr>
          <p:spPr>
            <a:xfrm>
              <a:off x="1598073" y="2157095"/>
              <a:ext cx="8911269" cy="1198880"/>
            </a:xfrm>
            <a:prstGeom prst="rect">
              <a:avLst/>
            </a:prstGeom>
            <a:noFill/>
          </p:spPr>
          <p:txBody>
            <a:bodyPr wrap="square" rtlCol="0" anchor="ctr">
              <a:spAutoFit/>
            </a:bodyPr>
            <a:lstStyle/>
            <a:p>
              <a:pPr algn="ctr">
                <a:lnSpc>
                  <a:spcPct val="150000"/>
                </a:lnSpc>
              </a:pPr>
              <a:r>
                <a:rPr lang="en-US" altLang="zh-CN" sz="2400" b="1" dirty="0">
                  <a:solidFill>
                    <a:schemeClr val="bg1"/>
                  </a:solidFill>
                  <a:latin typeface="Times New Roman" panose="02020603050405020304" pitchFamily="18" charset="0"/>
                  <a:cs typeface="Times New Roman" panose="02020603050405020304" pitchFamily="18" charset="0"/>
                </a:rPr>
                <a:t>Communication-Efficient Decentralized Multi-Agent Reinforcement Learning for Cooperative Adaptive Cruise Control</a:t>
              </a:r>
              <a:endParaRPr lang="en-US" altLang="zh-CN" sz="2400" b="1" dirty="0">
                <a:solidFill>
                  <a:schemeClr val="bg1"/>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1687725" y="3367405"/>
              <a:ext cx="8932150" cy="583565"/>
            </a:xfrm>
            <a:prstGeom prst="rect">
              <a:avLst/>
            </a:prstGeom>
            <a:noFill/>
          </p:spPr>
          <p:txBody>
            <a:bodyPr wrap="square" rtlCol="0">
              <a:spAutoFit/>
            </a:bodyPr>
            <a:lstStyle/>
            <a:p>
              <a:r>
                <a:rPr lang="en-US" altLang="zh-CN" sz="1600">
                  <a:solidFill>
                    <a:schemeClr val="bg1"/>
                  </a:solidFill>
                  <a:latin typeface="Times New Roman" panose="02020603050405020304" pitchFamily="18" charset="0"/>
                  <a:cs typeface="Times New Roman" panose="02020603050405020304" pitchFamily="18" charset="0"/>
                </a:rPr>
                <a:t>Dong Chen , Member, IEEE, Kaixiang Zhang , Yongqiang Wang , Senior Member, IEEE, Xunyuan Yin , Zhaojian Li , Senior Member, IEEE, and Dimitar Filev , Life Fellow, IEEE</a:t>
              </a:r>
              <a:endParaRPr lang="en-US" altLang="zh-CN" sz="1600">
                <a:solidFill>
                  <a:schemeClr val="bg1"/>
                </a:solidFill>
                <a:latin typeface="Times New Roman" panose="02020603050405020304" pitchFamily="18" charset="0"/>
                <a:cs typeface="Times New Roman" panose="02020603050405020304" pitchFamily="18"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4</a:t>
            </a:r>
            <a:endPar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351790" y="4596130"/>
            <a:ext cx="10786110" cy="1476375"/>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sym typeface="+mn-ea"/>
              </a:rPr>
              <a:t>This paper was published in</a:t>
            </a:r>
            <a:r>
              <a:rPr lang="en-US" altLang="zh-CN" b="1"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IEEE Transactions on Intelligent Vehicles</a:t>
            </a:r>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sym typeface="+mn-ea"/>
              </a:rPr>
              <a:t>Published Time:</a:t>
            </a:r>
            <a:r>
              <a:rPr lang="en-US" altLang="zh-CN" dirty="0">
                <a:latin typeface="Times New Roman" panose="02020603050405020304" pitchFamily="18" charset="0"/>
                <a:cs typeface="Times New Roman" panose="02020603050405020304" pitchFamily="18" charset="0"/>
                <a:sym typeface="+mn-ea"/>
              </a:rPr>
              <a:t> 2024</a:t>
            </a:r>
            <a:endParaRPr lang="en-US" altLang="zh-CN" dirty="0">
              <a:latin typeface="Times New Roman" panose="02020603050405020304" pitchFamily="18" charset="0"/>
              <a:cs typeface="Times New Roman" panose="02020603050405020304" pitchFamily="18" charset="0"/>
              <a:sym typeface="+mn-ea"/>
            </a:endParaRPr>
          </a:p>
          <a:p>
            <a:r>
              <a:rPr lang="en-US" altLang="zh-CN" b="1" dirty="0">
                <a:latin typeface="Times New Roman" panose="02020603050405020304" pitchFamily="18" charset="0"/>
                <a:cs typeface="Times New Roman" panose="02020603050405020304" pitchFamily="18" charset="0"/>
                <a:sym typeface="+mn-ea"/>
              </a:rPr>
              <a:t>Reference:</a:t>
            </a:r>
            <a:r>
              <a:rPr lang="en-US" altLang="zh-CN"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rPr>
              <a:t>D. Chen, K. Zhang, Y. Wang, X. Yin, Z. Li and D. Filev, "Communication-Efficient Decentralized Multi-Agent Reinforcement Learning for Cooperative Adaptive Cruise Control," in IEEE Transactions on Intelligent Vehicles, vol. 9, no. 10, pp. 6436-6449, Oct. 2024, doi: 10.1109/TIV.2024.3368025.</a:t>
            </a:r>
            <a:endParaRPr lang="en-US" altLang="zh-CN" dirty="0">
              <a:latin typeface="Times New Roman" panose="02020603050405020304" pitchFamily="18" charset="0"/>
              <a:cs typeface="Times New Roman" panose="02020603050405020304" pitchFamily="18" charset="0"/>
            </a:endParaRPr>
          </a:p>
        </p:txBody>
      </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Times New Roman" panose="02020603050405020304" pitchFamily="18" charset="0"/>
                    <a:cs typeface="Times New Roman" panose="02020603050405020304" pitchFamily="18" charset="0"/>
                  </a:rPr>
                  <a:t>03</a:t>
                </a:r>
                <a:endParaRPr lang="en-US" altLang="zh-CN" sz="2700">
                  <a:solidFill>
                    <a:srgbClr val="044875"/>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Times New Roman" panose="02020603050405020304" pitchFamily="18" charset="0"/>
                    <a:cs typeface="Times New Roman" panose="02020603050405020304" pitchFamily="18" charset="0"/>
                  </a:rPr>
                  <a:t>04</a:t>
                </a:r>
                <a:endParaRPr lang="en-US" altLang="zh-CN" sz="2700">
                  <a:solidFill>
                    <a:srgbClr val="044875"/>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p:cNvSpPr txBox="1"/>
          <p:nvPr/>
        </p:nvSpPr>
        <p:spPr>
          <a:xfrm>
            <a:off x="737870" y="2584450"/>
            <a:ext cx="10683240" cy="1630045"/>
          </a:xfrm>
          <a:prstGeom prst="rect">
            <a:avLst/>
          </a:prstGeom>
          <a:noFill/>
          <a:ln>
            <a:solidFill>
              <a:srgbClr val="0174AB"/>
            </a:solidFill>
          </a:ln>
        </p:spPr>
        <p:txBody>
          <a:bodyPr wrap="square" rtlCol="0">
            <a:spAutoFit/>
          </a:bodyPr>
          <a:lstStyle/>
          <a:p>
            <a:pPr algn="just"/>
            <a:r>
              <a:rPr lang="en-US" altLang="zh-CN" sz="2000" dirty="0">
                <a:latin typeface="Times New Roman" panose="02020603050405020304" pitchFamily="18" charset="0"/>
                <a:ea typeface="微软雅黑" panose="020B0503020204020204" charset="-122"/>
                <a:cs typeface="Times New Roman" panose="02020603050405020304" pitchFamily="18" charset="0"/>
                <a:sym typeface="+mn-ea"/>
              </a:rPr>
              <a:t>We propose a </a:t>
            </a:r>
            <a:r>
              <a:rPr lang="en-US" altLang="zh-CN"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fully decentralized MARL framework</a:t>
            </a:r>
            <a:r>
              <a:rPr lang="en-US" altLang="zh-CN" sz="2000" dirty="0">
                <a:latin typeface="Times New Roman" panose="02020603050405020304" pitchFamily="18" charset="0"/>
                <a:ea typeface="微软雅黑" panose="020B0503020204020204" charset="-122"/>
                <a:cs typeface="Times New Roman" panose="02020603050405020304" pitchFamily="18" charset="0"/>
                <a:sym typeface="+mn-ea"/>
              </a:rPr>
              <a:t> for enhanced efficiency and scalability.</a:t>
            </a:r>
            <a:endParaRPr lang="en-US" altLang="zh-CN" sz="2000" dirty="0">
              <a:latin typeface="Times New Roman" panose="02020603050405020304" pitchFamily="18" charset="0"/>
              <a:ea typeface="微软雅黑" panose="020B0503020204020204" charset="-122"/>
              <a:cs typeface="Times New Roman" panose="02020603050405020304" pitchFamily="18" charset="0"/>
              <a:sym typeface="+mn-ea"/>
            </a:endParaRPr>
          </a:p>
          <a:p>
            <a:pPr algn="just"/>
            <a:r>
              <a:rPr lang="en-US" altLang="zh-CN" sz="2000" dirty="0">
                <a:latin typeface="Times New Roman" panose="02020603050405020304" pitchFamily="18" charset="0"/>
                <a:ea typeface="微软雅黑" panose="020B0503020204020204" charset="-122"/>
                <a:cs typeface="Times New Roman" panose="02020603050405020304" pitchFamily="18" charset="0"/>
                <a:sym typeface="+mn-ea"/>
              </a:rPr>
              <a:t>A </a:t>
            </a:r>
            <a:r>
              <a:rPr lang="en-US" altLang="zh-CN"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quantization-based communication</a:t>
            </a:r>
            <a:r>
              <a:rPr lang="en-US" altLang="zh-CN" sz="2000" dirty="0">
                <a:latin typeface="Times New Roman" panose="02020603050405020304" pitchFamily="18" charset="0"/>
                <a:ea typeface="微软雅黑" panose="020B0503020204020204" charset="-122"/>
                <a:cs typeface="Times New Roman" panose="02020603050405020304" pitchFamily="18" charset="0"/>
                <a:sym typeface="+mn-ea"/>
              </a:rPr>
              <a:t> scheme is proposed to </a:t>
            </a:r>
            <a:r>
              <a:rPr lang="en-US" altLang="zh-CN"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reduce the communication overhead</a:t>
            </a:r>
            <a:r>
              <a:rPr lang="en-US" altLang="zh-CN" sz="2000" dirty="0">
                <a:latin typeface="Times New Roman" panose="02020603050405020304" pitchFamily="18" charset="0"/>
                <a:ea typeface="微软雅黑" panose="020B0503020204020204" charset="-122"/>
                <a:cs typeface="Times New Roman" panose="02020603050405020304" pitchFamily="18" charset="0"/>
                <a:sym typeface="+mn-ea"/>
              </a:rPr>
              <a:t> without significantly degrading the control performance. This is achieved by employing </a:t>
            </a:r>
            <a:r>
              <a:rPr lang="en-US" altLang="zh-CN"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randomized rounding numbers</a:t>
            </a:r>
            <a:r>
              <a:rPr lang="en-US" altLang="zh-CN" sz="2000" dirty="0">
                <a:latin typeface="Times New Roman" panose="02020603050405020304" pitchFamily="18" charset="0"/>
                <a:ea typeface="微软雅黑" panose="020B0503020204020204" charset="-122"/>
                <a:cs typeface="Times New Roman" panose="02020603050405020304" pitchFamily="18" charset="0"/>
                <a:sym typeface="+mn-ea"/>
              </a:rPr>
              <a:t> to quantize each piece of communicated information and only communicating non-zero components after quantization.</a:t>
            </a:r>
            <a:endParaRPr lang="en-US" altLang="zh-CN" sz="2000" dirty="0">
              <a:latin typeface="Times New Roman" panose="02020603050405020304" pitchFamily="18" charset="0"/>
              <a:ea typeface="微软雅黑" panose="020B0503020204020204" charset="-122"/>
              <a:cs typeface="Times New Roman" panose="02020603050405020304" pitchFamily="18" charset="0"/>
              <a:sym typeface="+mn-ea"/>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737870" y="1210310"/>
            <a:ext cx="10682605" cy="1014730"/>
          </a:xfrm>
          <a:prstGeom prst="rect">
            <a:avLst/>
          </a:prstGeom>
          <a:noFill/>
          <a:ln>
            <a:solidFill>
              <a:srgbClr val="0174AB"/>
            </a:solidFill>
          </a:ln>
        </p:spPr>
        <p:txBody>
          <a:bodyPr wrap="square" rtlCol="0">
            <a:spAutoFit/>
          </a:bodyPr>
          <a:lstStyle/>
          <a:p>
            <a:pPr algn="just"/>
            <a:r>
              <a:rPr lang="en-US" altLang="zh-CN" sz="2000" dirty="0">
                <a:latin typeface="Times New Roman" panose="02020603050405020304" pitchFamily="18" charset="0"/>
                <a:cs typeface="Times New Roman" panose="02020603050405020304" pitchFamily="18" charset="0"/>
              </a:rPr>
              <a:t>Exist MARL methods that use </a:t>
            </a:r>
            <a:r>
              <a:rPr lang="en-US" altLang="zh-CN" sz="2000" b="1" dirty="0">
                <a:solidFill>
                  <a:srgbClr val="FF0000"/>
                </a:solidFill>
                <a:latin typeface="Times New Roman" panose="02020603050405020304" pitchFamily="18" charset="0"/>
                <a:cs typeface="Times New Roman" panose="02020603050405020304" pitchFamily="18" charset="0"/>
              </a:rPr>
              <a:t>centralized training and decentralized execution</a:t>
            </a:r>
            <a:r>
              <a:rPr lang="en-US" altLang="zh-CN" sz="2000" dirty="0">
                <a:latin typeface="Times New Roman" panose="02020603050405020304" pitchFamily="18" charset="0"/>
                <a:cs typeface="Times New Roman" panose="02020603050405020304" pitchFamily="18" charset="0"/>
              </a:rPr>
              <a:t> which require not only a centralized communication mechanism but also dense inter-agent communication during training and online adaptation.</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42537" y="3273524"/>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45395" y="4042286"/>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smtClean="0">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24000" y="765000"/>
            <a:ext cx="11357699" cy="460375"/>
          </a:xfrm>
          <a:prstGeom prst="rect">
            <a:avLst/>
          </a:prstGeom>
          <a:noFill/>
        </p:spPr>
        <p:txBody>
          <a:bodyPr wrap="square" rtlCol="0" anchor="t">
            <a:spAutoFit/>
          </a:bodyPr>
          <a:p>
            <a:r>
              <a:rPr lang="en-US" altLang="zh-CN" sz="2400" b="1" dirty="0">
                <a:solidFill>
                  <a:srgbClr val="0174AB"/>
                </a:solidFill>
                <a:latin typeface="Times New Roman" panose="02020603050405020304" pitchFamily="18" charset="0"/>
                <a:cs typeface="Times New Roman" panose="02020603050405020304" pitchFamily="18" charset="0"/>
              </a:rPr>
              <a:t>Fully Decentralized MARL</a:t>
            </a:r>
            <a:endParaRPr lang="en-US" altLang="zh-CN" sz="2400" b="1" dirty="0">
              <a:solidFill>
                <a:srgbClr val="0174AB"/>
              </a:solidFill>
              <a:latin typeface="Times New Roman" panose="02020603050405020304" pitchFamily="18" charset="0"/>
              <a:cs typeface="Times New Roman" panose="02020603050405020304" pitchFamily="18" charset="0"/>
            </a:endParaRPr>
          </a:p>
        </p:txBody>
      </p:sp>
      <p:cxnSp>
        <p:nvCxnSpPr>
          <p:cNvPr id="6" name="直接连接符 5"/>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7" name="图片 6"/>
          <p:cNvPicPr>
            <a:picLocks noChangeAspect="1"/>
          </p:cNvPicPr>
          <p:nvPr/>
        </p:nvPicPr>
        <p:blipFill>
          <a:blip r:embed="rId1"/>
          <a:stretch>
            <a:fillRect/>
          </a:stretch>
        </p:blipFill>
        <p:spPr>
          <a:xfrm>
            <a:off x="551815" y="1341120"/>
            <a:ext cx="4083050" cy="2557145"/>
          </a:xfrm>
          <a:prstGeom prst="rect">
            <a:avLst/>
          </a:prstGeom>
        </p:spPr>
      </p:pic>
      <p:pic>
        <p:nvPicPr>
          <p:cNvPr id="9" name="图片 8"/>
          <p:cNvPicPr>
            <a:picLocks noChangeAspect="1"/>
          </p:cNvPicPr>
          <p:nvPr/>
        </p:nvPicPr>
        <p:blipFill>
          <a:blip r:embed="rId2"/>
          <a:stretch>
            <a:fillRect/>
          </a:stretch>
        </p:blipFill>
        <p:spPr>
          <a:xfrm>
            <a:off x="6096000" y="1355725"/>
            <a:ext cx="4430395" cy="875030"/>
          </a:xfrm>
          <a:prstGeom prst="rect">
            <a:avLst/>
          </a:prstGeom>
        </p:spPr>
      </p:pic>
      <p:pic>
        <p:nvPicPr>
          <p:cNvPr id="12" name="图片 11"/>
          <p:cNvPicPr>
            <a:picLocks noChangeAspect="1"/>
          </p:cNvPicPr>
          <p:nvPr/>
        </p:nvPicPr>
        <p:blipFill>
          <a:blip r:embed="rId3"/>
          <a:stretch>
            <a:fillRect/>
          </a:stretch>
        </p:blipFill>
        <p:spPr>
          <a:xfrm>
            <a:off x="6136005" y="2255520"/>
            <a:ext cx="4390390" cy="2701290"/>
          </a:xfrm>
          <a:prstGeom prst="rect">
            <a:avLst/>
          </a:prstGeom>
        </p:spPr>
      </p:pic>
      <p:pic>
        <p:nvPicPr>
          <p:cNvPr id="3" name="图片 2"/>
          <p:cNvPicPr>
            <a:picLocks noChangeAspect="1"/>
          </p:cNvPicPr>
          <p:nvPr/>
        </p:nvPicPr>
        <p:blipFill>
          <a:blip r:embed="rId4"/>
          <a:srcRect b="36329"/>
          <a:stretch>
            <a:fillRect/>
          </a:stretch>
        </p:blipFill>
        <p:spPr>
          <a:xfrm>
            <a:off x="551815" y="3933190"/>
            <a:ext cx="4083050" cy="2303780"/>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smtClean="0">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24000" y="765000"/>
            <a:ext cx="11357699" cy="460375"/>
          </a:xfrm>
          <a:prstGeom prst="rect">
            <a:avLst/>
          </a:prstGeom>
          <a:noFill/>
        </p:spPr>
        <p:txBody>
          <a:bodyPr wrap="square" rtlCol="0" anchor="t">
            <a:spAutoFit/>
          </a:bodyPr>
          <a:p>
            <a:r>
              <a:rPr lang="en-US" altLang="zh-CN" sz="2400" b="1" dirty="0">
                <a:solidFill>
                  <a:srgbClr val="0174AB"/>
                </a:solidFill>
                <a:latin typeface="Times New Roman" panose="02020603050405020304" pitchFamily="18" charset="0"/>
                <a:cs typeface="Times New Roman" panose="02020603050405020304" pitchFamily="18" charset="0"/>
              </a:rPr>
              <a:t>Quantization-Based Communication Protocol</a:t>
            </a:r>
            <a:endParaRPr lang="en-US" altLang="zh-CN" sz="2400" b="1" dirty="0">
              <a:solidFill>
                <a:srgbClr val="0174AB"/>
              </a:solidFill>
              <a:latin typeface="Times New Roman" panose="02020603050405020304" pitchFamily="18" charset="0"/>
              <a:cs typeface="Times New Roman" panose="02020603050405020304" pitchFamily="18" charset="0"/>
            </a:endParaRPr>
          </a:p>
        </p:txBody>
      </p:sp>
      <p:cxnSp>
        <p:nvCxnSpPr>
          <p:cNvPr id="6" name="直接连接符 5"/>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2" name="图片 1"/>
          <p:cNvPicPr>
            <a:picLocks noChangeAspect="1"/>
          </p:cNvPicPr>
          <p:nvPr/>
        </p:nvPicPr>
        <p:blipFill>
          <a:blip r:embed="rId1"/>
          <a:stretch>
            <a:fillRect/>
          </a:stretch>
        </p:blipFill>
        <p:spPr>
          <a:xfrm>
            <a:off x="193040" y="1331595"/>
            <a:ext cx="3684270" cy="3167380"/>
          </a:xfrm>
          <a:prstGeom prst="rect">
            <a:avLst/>
          </a:prstGeom>
        </p:spPr>
      </p:pic>
      <p:pic>
        <p:nvPicPr>
          <p:cNvPr id="3" name="图片 2"/>
          <p:cNvPicPr>
            <a:picLocks noChangeAspect="1"/>
          </p:cNvPicPr>
          <p:nvPr/>
        </p:nvPicPr>
        <p:blipFill>
          <a:blip r:embed="rId2"/>
          <a:stretch>
            <a:fillRect/>
          </a:stretch>
        </p:blipFill>
        <p:spPr>
          <a:xfrm>
            <a:off x="4081145" y="1412875"/>
            <a:ext cx="3588385" cy="2364740"/>
          </a:xfrm>
          <a:prstGeom prst="rect">
            <a:avLst/>
          </a:prstGeom>
        </p:spPr>
      </p:pic>
      <p:pic>
        <p:nvPicPr>
          <p:cNvPr id="4" name="图片 3"/>
          <p:cNvPicPr>
            <a:picLocks noChangeAspect="1"/>
          </p:cNvPicPr>
          <p:nvPr/>
        </p:nvPicPr>
        <p:blipFill>
          <a:blip r:embed="rId3"/>
          <a:stretch>
            <a:fillRect/>
          </a:stretch>
        </p:blipFill>
        <p:spPr>
          <a:xfrm>
            <a:off x="4008120" y="3932555"/>
            <a:ext cx="3521710" cy="2429510"/>
          </a:xfrm>
          <a:prstGeom prst="rect">
            <a:avLst/>
          </a:prstGeom>
        </p:spPr>
      </p:pic>
      <p:pic>
        <p:nvPicPr>
          <p:cNvPr id="7" name="图片 6"/>
          <p:cNvPicPr>
            <a:picLocks noChangeAspect="1"/>
          </p:cNvPicPr>
          <p:nvPr/>
        </p:nvPicPr>
        <p:blipFill>
          <a:blip r:embed="rId4"/>
          <a:stretch>
            <a:fillRect/>
          </a:stretch>
        </p:blipFill>
        <p:spPr>
          <a:xfrm>
            <a:off x="7530465" y="4868545"/>
            <a:ext cx="4572000" cy="685800"/>
          </a:xfrm>
          <a:prstGeom prst="rect">
            <a:avLst/>
          </a:prstGeom>
        </p:spPr>
      </p:pic>
      <p:pic>
        <p:nvPicPr>
          <p:cNvPr id="8" name="图片 7"/>
          <p:cNvPicPr>
            <a:picLocks noChangeAspect="1"/>
          </p:cNvPicPr>
          <p:nvPr/>
        </p:nvPicPr>
        <p:blipFill>
          <a:blip r:embed="rId5"/>
          <a:stretch>
            <a:fillRect/>
          </a:stretch>
        </p:blipFill>
        <p:spPr>
          <a:xfrm>
            <a:off x="7743825" y="1845310"/>
            <a:ext cx="4452620" cy="2391410"/>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03</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04</a:t>
                </a:r>
                <a:endParaRPr lang="en-US" altLang="zh-CN" sz="2700" dirty="0">
                  <a:solidFill>
                    <a:srgbClr val="D0CECE"/>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1991995" y="1196975"/>
            <a:ext cx="7900670" cy="4700905"/>
          </a:xfrm>
          <a:prstGeom prst="rect">
            <a:avLst/>
          </a:prstGeom>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3"/>
          <a:stretch>
            <a:fillRect/>
          </a:stretch>
        </p:blipFill>
        <p:spPr>
          <a:xfrm>
            <a:off x="2496185" y="1026795"/>
            <a:ext cx="7376160" cy="5219700"/>
          </a:xfrm>
          <a:prstGeom prst="rect">
            <a:avLst/>
          </a:prstGeom>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1560195" y="984250"/>
            <a:ext cx="9184005" cy="5316220"/>
          </a:xfrm>
          <a:prstGeom prst="rect">
            <a:avLst/>
          </a:prstGeom>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03</a:t>
                </a:r>
                <a:endParaRPr lang="en-US" altLang="zh-CN" sz="2700" dirty="0">
                  <a:solidFill>
                    <a:srgbClr val="D0CECE"/>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04</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smtClean="0">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4" name="矩形 3"/>
          <p:cNvSpPr/>
          <p:nvPr/>
        </p:nvSpPr>
        <p:spPr>
          <a:xfrm>
            <a:off x="1481455" y="1320165"/>
            <a:ext cx="9215755" cy="187706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 name="矩形 4"/>
          <p:cNvSpPr/>
          <p:nvPr/>
        </p:nvSpPr>
        <p:spPr>
          <a:xfrm>
            <a:off x="1769482" y="1037622"/>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①</a:t>
            </a:r>
            <a:endParaRPr lang="en-US" altLang="zh-CN" sz="2000" b="1" dirty="0">
              <a:solidFill>
                <a:srgbClr val="0174AB"/>
              </a:solidFill>
              <a:latin typeface="Times New Roman" panose="02020603050405020304" pitchFamily="18" charset="0"/>
              <a:ea typeface="Calibri" panose="020F0502020204030204" charset="0"/>
              <a:cs typeface="Calibri" panose="020F0502020204030204" charset="0"/>
            </a:endParaRPr>
          </a:p>
        </p:txBody>
      </p:sp>
      <p:sp>
        <p:nvSpPr>
          <p:cNvPr id="6" name="矩形 5"/>
          <p:cNvSpPr/>
          <p:nvPr/>
        </p:nvSpPr>
        <p:spPr>
          <a:xfrm>
            <a:off x="1487805" y="3856355"/>
            <a:ext cx="9215755" cy="112268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 name="矩形 6"/>
          <p:cNvSpPr/>
          <p:nvPr/>
        </p:nvSpPr>
        <p:spPr>
          <a:xfrm>
            <a:off x="1770195" y="3633603"/>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②</a:t>
            </a:r>
            <a:endParaRPr lang="en-US" altLang="zh-CN" sz="2000" b="1" dirty="0">
              <a:solidFill>
                <a:srgbClr val="0174AB"/>
              </a:solidFill>
              <a:latin typeface="Times New Roman" panose="02020603050405020304" pitchFamily="18" charset="0"/>
              <a:ea typeface="Calibri" panose="020F0502020204030204" charset="0"/>
              <a:cs typeface="Calibri" panose="020F0502020204030204" charset="0"/>
            </a:endParaRPr>
          </a:p>
        </p:txBody>
      </p:sp>
      <p:sp>
        <p:nvSpPr>
          <p:cNvPr id="8" name="文本框 7"/>
          <p:cNvSpPr txBox="1"/>
          <p:nvPr/>
        </p:nvSpPr>
        <p:spPr>
          <a:xfrm>
            <a:off x="1465580" y="3938270"/>
            <a:ext cx="9309735" cy="901700"/>
          </a:xfrm>
          <a:prstGeom prst="rect">
            <a:avLst/>
          </a:prstGeom>
          <a:noFill/>
        </p:spPr>
        <p:txBody>
          <a:bodyPr wrap="square">
            <a:no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dirty="0">
                <a:latin typeface="Times New Roman" panose="02020603050405020304" pitchFamily="18" charset="0"/>
                <a:cs typeface="Times New Roman" panose="02020603050405020304" pitchFamily="18" charset="0"/>
              </a:rPr>
              <a:t>Our future study aims to explore the resilience of MARL in the face of potential cyber-attacks and uncertainties.</a:t>
            </a:r>
            <a:endParaRPr lang="en-US" altLang="zh-CN"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1466215" y="1311275"/>
            <a:ext cx="9231630" cy="1715135"/>
          </a:xfrm>
          <a:prstGeom prst="rect">
            <a:avLst/>
          </a:prstGeom>
          <a:noFill/>
        </p:spPr>
        <p:txBody>
          <a:bodyPr wrap="square">
            <a:no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dirty="0">
                <a:latin typeface="Times New Roman" panose="02020603050405020304" pitchFamily="18" charset="0"/>
                <a:cs typeface="Times New Roman" panose="02020603050405020304" pitchFamily="18" charset="0"/>
              </a:rPr>
              <a:t>This novel approach eliminated the need for a </a:t>
            </a:r>
            <a:r>
              <a:rPr lang="en-US" altLang="zh-CN" b="1" dirty="0">
                <a:solidFill>
                  <a:srgbClr val="FF0000"/>
                </a:solidFill>
                <a:latin typeface="Times New Roman" panose="02020603050405020304" pitchFamily="18" charset="0"/>
                <a:cs typeface="Times New Roman" panose="02020603050405020304" pitchFamily="18" charset="0"/>
              </a:rPr>
              <a:t>centralized controller</a:t>
            </a:r>
            <a:r>
              <a:rPr lang="en-US" altLang="zh-CN" dirty="0">
                <a:latin typeface="Times New Roman" panose="02020603050405020304" pitchFamily="18" charset="0"/>
                <a:cs typeface="Times New Roman" panose="02020603050405020304" pitchFamily="18" charset="0"/>
              </a:rPr>
              <a:t> during both training and execution, thereby enhancing the system’s scalability and robustness; </a:t>
            </a:r>
            <a:endParaRPr lang="en-US" altLang="zh-CN" dirty="0">
              <a:latin typeface="Times New Roman" panose="02020603050405020304" pitchFamily="18" charset="0"/>
              <a:cs typeface="Times New Roman" panose="02020603050405020304" pitchFamily="18" charset="0"/>
            </a:endParaRPr>
          </a:p>
          <a:p>
            <a:pPr algn="just">
              <a:lnSpc>
                <a:spcPct val="150000"/>
              </a:lnSpc>
            </a:pPr>
            <a:r>
              <a:rPr lang="en-US" altLang="zh-CN" dirty="0">
                <a:latin typeface="Times New Roman" panose="02020603050405020304" pitchFamily="18" charset="0"/>
                <a:cs typeface="Times New Roman" panose="02020603050405020304" pitchFamily="18" charset="0"/>
              </a:rPr>
              <a:t>An innovative quantization-based communication protocol was introduced to significantly enhance the </a:t>
            </a:r>
            <a:r>
              <a:rPr lang="en-US" altLang="zh-CN" b="1" dirty="0">
                <a:solidFill>
                  <a:srgbClr val="FF0000"/>
                </a:solidFill>
                <a:latin typeface="Times New Roman" panose="02020603050405020304" pitchFamily="18" charset="0"/>
                <a:cs typeface="Times New Roman" panose="02020603050405020304" pitchFamily="18" charset="0"/>
              </a:rPr>
              <a:t>communication efficiency</a:t>
            </a:r>
            <a:r>
              <a:rPr lang="en-US" altLang="zh-CN" dirty="0">
                <a:latin typeface="Times New Roman" panose="02020603050405020304" pitchFamily="18" charset="0"/>
                <a:cs typeface="Times New Roman" panose="02020603050405020304" pitchFamily="18" charset="0"/>
              </a:rPr>
              <a:t> among the agents;</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06730" y="1960245"/>
            <a:ext cx="13298805" cy="2045335"/>
            <a:chOff x="1127760" y="1960245"/>
            <a:chExt cx="1000887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9" name="文本框 8"/>
            <p:cNvSpPr txBox="1"/>
            <p:nvPr/>
          </p:nvSpPr>
          <p:spPr>
            <a:xfrm>
              <a:off x="1127760" y="2064697"/>
              <a:ext cx="10008870" cy="1383451"/>
            </a:xfrm>
            <a:prstGeom prst="rect">
              <a:avLst/>
            </a:prstGeom>
            <a:noFill/>
          </p:spPr>
          <p:txBody>
            <a:bodyPr wrap="square" rtlCol="0" anchor="ctr">
              <a:spAutoFit/>
            </a:bodyPr>
            <a:lstStyle/>
            <a:p>
              <a:pPr algn="ctr">
                <a:lnSpc>
                  <a:spcPct val="150000"/>
                </a:lnSpc>
              </a:pPr>
              <a:r>
                <a:rPr lang="en-US" altLang="zh-CN" sz="2800" b="1">
                  <a:solidFill>
                    <a:schemeClr val="bg1"/>
                  </a:solidFill>
                  <a:latin typeface="Times New Roman" panose="02020603050405020304" pitchFamily="18" charset="0"/>
                  <a:ea typeface="微软雅黑" panose="020B0503020204020204" charset="-122"/>
                  <a:cs typeface="Times New Roman" panose="02020603050405020304" pitchFamily="18" charset="0"/>
                </a:rPr>
                <a:t>NVIF: Neighboring Variational Information Flow for Cooperative Large-Scale Multiagent Reinforcement Learning</a:t>
              </a:r>
              <a:endParaRPr lang="en-US" altLang="zh-CN" sz="2800" b="1">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1579628" y="3582911"/>
              <a:ext cx="9362440" cy="337133"/>
            </a:xfrm>
            <a:prstGeom prst="rect">
              <a:avLst/>
            </a:prstGeom>
            <a:noFill/>
          </p:spPr>
          <p:txBody>
            <a:bodyPr wrap="square" rtlCol="0">
              <a:spAutoFit/>
            </a:bodyPr>
            <a:lstStyle/>
            <a:p>
              <a:r>
                <a:rPr lang="en-US" altLang="zh-CN" sz="1600">
                  <a:solidFill>
                    <a:schemeClr val="bg1"/>
                  </a:solidFill>
                  <a:latin typeface="Times New Roman" panose="02020603050405020304" pitchFamily="18" charset="0"/>
                  <a:cs typeface="Times New Roman" panose="02020603050405020304" pitchFamily="18" charset="0"/>
                </a:rPr>
                <a:t>Jiajun Chai , Graduate Student Member, IEEE, Yuanheng Zhu , Senior Member, IEEE, and Dongbin Zhao , Fellow, IEEE</a:t>
              </a:r>
              <a:endParaRPr lang="en-US" altLang="zh-CN" sz="1600">
                <a:solidFill>
                  <a:schemeClr val="bg1"/>
                </a:solidFill>
                <a:latin typeface="Times New Roman" panose="02020603050405020304" pitchFamily="18" charset="0"/>
                <a:cs typeface="Times New Roman" panose="02020603050405020304" pitchFamily="18"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5</a:t>
            </a:r>
            <a:endPar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351876" y="4596014"/>
            <a:ext cx="10856124" cy="1476375"/>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sym typeface="+mn-ea"/>
              </a:rPr>
              <a:t>This paper was published in</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IEEE Transactions on Neural Networks and Learning Systems</a:t>
            </a:r>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sym typeface="+mn-ea"/>
              </a:rPr>
              <a:t>Published Time:</a:t>
            </a:r>
            <a:r>
              <a:rPr lang="en-US" altLang="zh-CN" dirty="0">
                <a:latin typeface="Times New Roman" panose="02020603050405020304" pitchFamily="18" charset="0"/>
                <a:cs typeface="Times New Roman" panose="02020603050405020304" pitchFamily="18" charset="0"/>
                <a:sym typeface="+mn-ea"/>
              </a:rPr>
              <a:t> 2024</a:t>
            </a:r>
            <a:endParaRPr lang="en-US" altLang="zh-CN" dirty="0">
              <a:latin typeface="Times New Roman" panose="02020603050405020304" pitchFamily="18" charset="0"/>
              <a:cs typeface="Times New Roman" panose="02020603050405020304" pitchFamily="18" charset="0"/>
              <a:sym typeface="+mn-ea"/>
            </a:endParaRPr>
          </a:p>
          <a:p>
            <a:r>
              <a:rPr lang="en-US" altLang="zh-CN" b="1" dirty="0">
                <a:latin typeface="Times New Roman" panose="02020603050405020304" pitchFamily="18" charset="0"/>
                <a:cs typeface="Times New Roman" panose="02020603050405020304" pitchFamily="18" charset="0"/>
                <a:sym typeface="+mn-ea"/>
              </a:rPr>
              <a:t>Reference:</a:t>
            </a:r>
            <a:r>
              <a:rPr lang="en-US" altLang="zh-CN"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rPr>
              <a:t>J. Chai, Y. Zhu and D. Zhao, "NVIF: Neighboring Variational Information Flow for Cooperative Large-Scale Multiagent Reinforcement Learning," in IEEE Transactions on Neural Networks and Learning Systems, vol. 35, no. 12, pp. 17829-17841, Dec. 2024, doi: 10.1109/TNNLS.2023.3309608.</a:t>
            </a:r>
            <a:endParaRPr lang="en-US" altLang="zh-CN" dirty="0">
              <a:latin typeface="Times New Roman" panose="02020603050405020304" pitchFamily="18" charset="0"/>
              <a:cs typeface="Times New Roman" panose="02020603050405020304" pitchFamily="18" charset="0"/>
            </a:endParaRPr>
          </a:p>
        </p:txBody>
      </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Times New Roman" panose="02020603050405020304" pitchFamily="18" charset="0"/>
                    <a:cs typeface="Times New Roman" panose="02020603050405020304" pitchFamily="18" charset="0"/>
                  </a:rPr>
                  <a:t>03</a:t>
                </a:r>
                <a:endParaRPr lang="en-US" altLang="zh-CN" sz="2700">
                  <a:solidFill>
                    <a:srgbClr val="044875"/>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Times New Roman" panose="02020603050405020304" pitchFamily="18" charset="0"/>
                    <a:cs typeface="Times New Roman" panose="02020603050405020304" pitchFamily="18" charset="0"/>
                  </a:rPr>
                  <a:t>04</a:t>
                </a:r>
                <a:endParaRPr lang="en-US" altLang="zh-CN" sz="2700">
                  <a:solidFill>
                    <a:srgbClr val="044875"/>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497205" y="847090"/>
            <a:ext cx="11060430" cy="230695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Challenge: </a:t>
            </a:r>
            <a:endParaRPr lang="en-US" altLang="zh-CN" sz="2400" b="1"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latin typeface="Times New Roman" panose="02020603050405020304" pitchFamily="18" charset="0"/>
                <a:cs typeface="Times New Roman" panose="02020603050405020304" pitchFamily="18" charset="0"/>
              </a:rPr>
              <a:t>The existing communication mechanisms still have limitations. State integration modules result in a massive communication network for a too-large multi-agent system.</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latin typeface="Times New Roman" panose="02020603050405020304" pitchFamily="18" charset="0"/>
                <a:cs typeface="Times New Roman" panose="02020603050405020304" pitchFamily="18" charset="0"/>
              </a:rPr>
              <a:t>No work has been devoted to introducing attention-based recurrent models into multi-agent communication</a:t>
            </a:r>
            <a:endParaRPr lang="en-US" altLang="zh-CN" sz="2000"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480695" y="3126740"/>
            <a:ext cx="11060430" cy="3230245"/>
          </a:xfrm>
          <a:prstGeom prst="rect">
            <a:avLst/>
          </a:prstGeom>
          <a:noFill/>
        </p:spPr>
        <p:txBody>
          <a:bodyPr wrap="square" rtlCol="0">
            <a:spAutoFit/>
          </a:bodyPr>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M</a:t>
            </a:r>
            <a:r>
              <a:rPr lang="en-US" altLang="zh-CN" sz="2400" b="1" dirty="0">
                <a:latin typeface="Times New Roman" panose="02020603050405020304" pitchFamily="18" charset="0"/>
                <a:cs typeface="Times New Roman" panose="02020603050405020304" pitchFamily="18" charset="0"/>
              </a:rPr>
              <a:t>ethod: </a:t>
            </a:r>
            <a:endParaRPr lang="en-US" altLang="zh-CN" sz="2400" b="1" dirty="0">
              <a:latin typeface="Times New Roman" panose="02020603050405020304" pitchFamily="18" charset="0"/>
              <a:cs typeface="Times New Roman" panose="02020603050405020304" pitchFamily="18" charset="0"/>
            </a:endParaRPr>
          </a:p>
          <a:p>
            <a:pPr algn="just">
              <a:lnSpc>
                <a:spcPct val="150000"/>
              </a:lnSpc>
            </a:pPr>
            <a:r>
              <a:rPr lang="en-US" altLang="zh-CN" sz="2000" b="1" dirty="0">
                <a:solidFill>
                  <a:srgbClr val="FF0000"/>
                </a:solidFill>
                <a:latin typeface="Times New Roman" panose="02020603050405020304" pitchFamily="18" charset="0"/>
                <a:cs typeface="Times New Roman" panose="02020603050405020304" pitchFamily="18" charset="0"/>
              </a:rPr>
              <a:t>dual-recurrent communication model (2ReCom) </a:t>
            </a:r>
            <a:endParaRPr lang="en-US" altLang="zh-CN" sz="2000" b="1" dirty="0">
              <a:solidFill>
                <a:srgbClr val="FF0000"/>
              </a:solidFill>
              <a:latin typeface="Times New Roman" panose="02020603050405020304" pitchFamily="18" charset="0"/>
              <a:cs typeface="Times New Roman" panose="02020603050405020304" pitchFamily="18" charset="0"/>
            </a:endParaRPr>
          </a:p>
          <a:p>
            <a:pPr algn="just">
              <a:lnSpc>
                <a:spcPct val="150000"/>
              </a:lnSpc>
            </a:pPr>
            <a:r>
              <a:rPr lang="en-US" altLang="zh-CN" sz="2000" dirty="0">
                <a:latin typeface="Times New Roman" panose="02020603050405020304" pitchFamily="18" charset="0"/>
                <a:cs typeface="Times New Roman" panose="02020603050405020304" pitchFamily="18" charset="0"/>
              </a:rPr>
              <a:t>We discuss the challenges in multi-agent communication, proposing a dual-recurrent communication model to enable multi-agent deal changeable communication objects.</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latin typeface="Times New Roman" panose="02020603050405020304" pitchFamily="18" charset="0"/>
                <a:cs typeface="Times New Roman" panose="02020603050405020304" pitchFamily="18" charset="0"/>
              </a:rPr>
              <a:t>To reduce the impacts of communication information on individual memories of agents, We propose an attentionbased recurrent network to conduct communication in our model. Benefiting from the attention mechanism, the proposed recurrent model can guarantee the communication qualities.</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01</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840000" y="1241035"/>
            <a:ext cx="10224000" cy="1938020"/>
          </a:xfrm>
          <a:prstGeom prst="rect">
            <a:avLst/>
          </a:prstGeom>
          <a:noFill/>
          <a:ln>
            <a:solidFill>
              <a:srgbClr val="0174AB"/>
            </a:solidFill>
          </a:ln>
        </p:spPr>
        <p:txBody>
          <a:bodyPr wrap="square" rtlCol="0">
            <a:spAutoFit/>
          </a:bodyPr>
          <a:lstStyle/>
          <a:p>
            <a:pPr algn="just">
              <a:lnSpc>
                <a:spcPct val="200000"/>
              </a:lnSpc>
            </a:pPr>
            <a:r>
              <a:rPr lang="en-US" altLang="zh-CN" sz="2000" dirty="0">
                <a:latin typeface="Times New Roman" panose="02020603050405020304" pitchFamily="18" charset="0"/>
                <a:ea typeface="微软雅黑" panose="020B0503020204020204" charset="-122"/>
                <a:cs typeface="Times New Roman" panose="02020603050405020304" pitchFamily="18" charset="0"/>
                <a:sym typeface="+mn-ea"/>
              </a:rPr>
              <a:t>The existing methods have limitations in large-scale multiagent systems due to high information redundancy, and they tend to overlook the unstable training process caused by the online-trained communication protocol.</a:t>
            </a:r>
            <a:endParaRPr lang="en-US" altLang="zh-CN" sz="2000" dirty="0">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 name="文本框 1"/>
          <p:cNvSpPr txBox="1"/>
          <p:nvPr/>
        </p:nvSpPr>
        <p:spPr>
          <a:xfrm>
            <a:off x="840105" y="3635375"/>
            <a:ext cx="10224135" cy="2084705"/>
          </a:xfrm>
          <a:prstGeom prst="rect">
            <a:avLst/>
          </a:prstGeom>
          <a:noFill/>
          <a:ln>
            <a:solidFill>
              <a:srgbClr val="0174AB"/>
            </a:solidFill>
          </a:ln>
        </p:spPr>
        <p:txBody>
          <a:bodyPr wrap="square" rtlCol="0">
            <a:noAutofit/>
          </a:bodyPr>
          <a:lstStyle/>
          <a:p>
            <a:pPr algn="just">
              <a:lnSpc>
                <a:spcPct val="200000"/>
              </a:lnSpc>
            </a:pPr>
            <a:r>
              <a:rPr lang="en-US" altLang="zh-CN" sz="2000" dirty="0">
                <a:latin typeface="Times New Roman" panose="02020603050405020304" pitchFamily="18" charset="0"/>
                <a:ea typeface="微软雅黑" panose="020B0503020204020204" charset="-122"/>
                <a:cs typeface="Times New Roman" panose="02020603050405020304" pitchFamily="18" charset="0"/>
              </a:rPr>
              <a:t>We propose a novel method called </a:t>
            </a:r>
            <a:r>
              <a:rPr lang="en-US" altLang="zh-CN"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neighboring variational information flow (NVIF)</a:t>
            </a:r>
            <a:r>
              <a:rPr lang="en-US" altLang="zh-CN" sz="2000" dirty="0">
                <a:latin typeface="Times New Roman" panose="02020603050405020304" pitchFamily="18" charset="0"/>
                <a:ea typeface="微软雅黑" panose="020B0503020204020204" charset="-122"/>
                <a:cs typeface="Times New Roman" panose="02020603050405020304" pitchFamily="18" charset="0"/>
              </a:rPr>
              <a:t>, which enhances communication among neighboring agents by providing them with the </a:t>
            </a:r>
            <a:r>
              <a:rPr lang="en-US" altLang="zh-CN"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maximum information set (MIS)</a:t>
            </a:r>
            <a:r>
              <a:rPr lang="en-US" altLang="zh-CN" sz="2000" dirty="0">
                <a:latin typeface="Times New Roman" panose="02020603050405020304" pitchFamily="18" charset="0"/>
                <a:ea typeface="微软雅黑" panose="020B0503020204020204" charset="-122"/>
                <a:cs typeface="Times New Roman" panose="02020603050405020304" pitchFamily="18" charset="0"/>
              </a:rPr>
              <a:t> containing more information than the existing methods.</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Future Work</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smtClean="0">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24000" y="765000"/>
            <a:ext cx="11357699" cy="460375"/>
          </a:xfrm>
          <a:prstGeom prst="rect">
            <a:avLst/>
          </a:prstGeom>
          <a:noFill/>
        </p:spPr>
        <p:txBody>
          <a:bodyPr wrap="square" rtlCol="0" anchor="t">
            <a:spAutoFit/>
          </a:bodyPr>
          <a:p>
            <a:r>
              <a:rPr lang="en-US" altLang="zh-CN" sz="2400" b="1" dirty="0">
                <a:solidFill>
                  <a:srgbClr val="0174AB"/>
                </a:solidFill>
                <a:latin typeface="Times New Roman" panose="02020603050405020304" pitchFamily="18" charset="0"/>
                <a:cs typeface="Times New Roman" panose="02020603050405020304" pitchFamily="18" charset="0"/>
              </a:rPr>
              <a:t>Neighboring Variational Information Flow</a:t>
            </a:r>
            <a:endParaRPr lang="en-US" altLang="zh-CN" sz="2400" b="1" dirty="0">
              <a:solidFill>
                <a:srgbClr val="0174AB"/>
              </a:solidFill>
              <a:latin typeface="Times New Roman" panose="02020603050405020304" pitchFamily="18" charset="0"/>
              <a:cs typeface="Times New Roman" panose="02020603050405020304" pitchFamily="18" charset="0"/>
            </a:endParaRPr>
          </a:p>
        </p:txBody>
      </p:sp>
      <p:cxnSp>
        <p:nvCxnSpPr>
          <p:cNvPr id="2" name="直接连接符 1"/>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4" name="图片 3"/>
          <p:cNvPicPr>
            <a:picLocks noChangeAspect="1"/>
          </p:cNvPicPr>
          <p:nvPr/>
        </p:nvPicPr>
        <p:blipFill>
          <a:blip r:embed="rId1"/>
          <a:stretch>
            <a:fillRect/>
          </a:stretch>
        </p:blipFill>
        <p:spPr>
          <a:xfrm>
            <a:off x="551815" y="1341120"/>
            <a:ext cx="4340860" cy="2261235"/>
          </a:xfrm>
          <a:prstGeom prst="rect">
            <a:avLst/>
          </a:prstGeom>
        </p:spPr>
      </p:pic>
      <p:pic>
        <p:nvPicPr>
          <p:cNvPr id="13" name="图片 12"/>
          <p:cNvPicPr>
            <a:picLocks noChangeAspect="1"/>
          </p:cNvPicPr>
          <p:nvPr/>
        </p:nvPicPr>
        <p:blipFill>
          <a:blip r:embed="rId2"/>
          <a:stretch>
            <a:fillRect/>
          </a:stretch>
        </p:blipFill>
        <p:spPr>
          <a:xfrm>
            <a:off x="480060" y="3716655"/>
            <a:ext cx="4411980" cy="1820545"/>
          </a:xfrm>
          <a:prstGeom prst="rect">
            <a:avLst/>
          </a:prstGeom>
        </p:spPr>
      </p:pic>
      <p:pic>
        <p:nvPicPr>
          <p:cNvPr id="14" name="图片 13"/>
          <p:cNvPicPr>
            <a:picLocks noChangeAspect="1"/>
          </p:cNvPicPr>
          <p:nvPr/>
        </p:nvPicPr>
        <p:blipFill>
          <a:blip r:embed="rId3"/>
          <a:stretch>
            <a:fillRect/>
          </a:stretch>
        </p:blipFill>
        <p:spPr>
          <a:xfrm>
            <a:off x="6167755" y="1268730"/>
            <a:ext cx="3569335" cy="2916555"/>
          </a:xfrm>
          <a:prstGeom prst="rect">
            <a:avLst/>
          </a:prstGeom>
        </p:spPr>
      </p:pic>
      <p:pic>
        <p:nvPicPr>
          <p:cNvPr id="15" name="图片 14"/>
          <p:cNvPicPr>
            <a:picLocks noChangeAspect="1"/>
          </p:cNvPicPr>
          <p:nvPr/>
        </p:nvPicPr>
        <p:blipFill>
          <a:blip r:embed="rId4"/>
          <a:stretch>
            <a:fillRect/>
          </a:stretch>
        </p:blipFill>
        <p:spPr>
          <a:xfrm>
            <a:off x="6068060" y="4174490"/>
            <a:ext cx="4241800" cy="2385060"/>
          </a:xfrm>
          <a:prstGeom prst="rect">
            <a:avLst/>
          </a:prstGeom>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smtClean="0">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335915" y="836930"/>
            <a:ext cx="4610735" cy="2039620"/>
          </a:xfrm>
          <a:prstGeom prst="rect">
            <a:avLst/>
          </a:prstGeom>
        </p:spPr>
      </p:pic>
      <p:pic>
        <p:nvPicPr>
          <p:cNvPr id="3" name="图片 2"/>
          <p:cNvPicPr>
            <a:picLocks noChangeAspect="1"/>
          </p:cNvPicPr>
          <p:nvPr/>
        </p:nvPicPr>
        <p:blipFill>
          <a:blip r:embed="rId2"/>
          <a:stretch>
            <a:fillRect/>
          </a:stretch>
        </p:blipFill>
        <p:spPr>
          <a:xfrm>
            <a:off x="335915" y="3068955"/>
            <a:ext cx="4670425" cy="3227070"/>
          </a:xfrm>
          <a:prstGeom prst="rect">
            <a:avLst/>
          </a:prstGeom>
        </p:spPr>
      </p:pic>
      <p:pic>
        <p:nvPicPr>
          <p:cNvPr id="7" name="图片 6"/>
          <p:cNvPicPr>
            <a:picLocks noChangeAspect="1"/>
          </p:cNvPicPr>
          <p:nvPr/>
        </p:nvPicPr>
        <p:blipFill>
          <a:blip r:embed="rId3"/>
          <a:stretch>
            <a:fillRect/>
          </a:stretch>
        </p:blipFill>
        <p:spPr>
          <a:xfrm>
            <a:off x="5447665" y="765175"/>
            <a:ext cx="4520565" cy="3752215"/>
          </a:xfrm>
          <a:prstGeom prst="rect">
            <a:avLst/>
          </a:prstGeom>
        </p:spPr>
      </p:pic>
      <p:pic>
        <p:nvPicPr>
          <p:cNvPr id="8" name="图片 7"/>
          <p:cNvPicPr>
            <a:picLocks noChangeAspect="1"/>
          </p:cNvPicPr>
          <p:nvPr/>
        </p:nvPicPr>
        <p:blipFill>
          <a:blip r:embed="rId4"/>
          <a:stretch>
            <a:fillRect/>
          </a:stretch>
        </p:blipFill>
        <p:spPr>
          <a:xfrm>
            <a:off x="5520055" y="4473575"/>
            <a:ext cx="4502785" cy="2085975"/>
          </a:xfrm>
          <a:prstGeom prst="rect">
            <a:avLst/>
          </a:prstGeom>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smtClean="0">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24000" y="765000"/>
            <a:ext cx="11357699" cy="460375"/>
          </a:xfrm>
          <a:prstGeom prst="rect">
            <a:avLst/>
          </a:prstGeom>
          <a:noFill/>
        </p:spPr>
        <p:txBody>
          <a:bodyPr wrap="square" rtlCol="0" anchor="t">
            <a:spAutoFit/>
          </a:bodyPr>
          <a:p>
            <a:r>
              <a:rPr lang="en-US" altLang="zh-CN" sz="2400" b="1" dirty="0">
                <a:solidFill>
                  <a:srgbClr val="0174AB"/>
                </a:solidFill>
                <a:latin typeface="Times New Roman" panose="02020603050405020304" pitchFamily="18" charset="0"/>
                <a:cs typeface="Times New Roman" panose="02020603050405020304" pitchFamily="18" charset="0"/>
              </a:rPr>
              <a:t>Training Algorithm of NVIF</a:t>
            </a:r>
            <a:endParaRPr lang="en-US" altLang="zh-CN" sz="2400" b="1" dirty="0">
              <a:solidFill>
                <a:srgbClr val="0174AB"/>
              </a:solidFill>
              <a:latin typeface="Times New Roman" panose="02020603050405020304" pitchFamily="18" charset="0"/>
              <a:cs typeface="Times New Roman" panose="02020603050405020304" pitchFamily="18" charset="0"/>
            </a:endParaRPr>
          </a:p>
        </p:txBody>
      </p:sp>
      <p:cxnSp>
        <p:nvCxnSpPr>
          <p:cNvPr id="2" name="直接连接符 1"/>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3" name="图片 2"/>
          <p:cNvPicPr>
            <a:picLocks noChangeAspect="1"/>
          </p:cNvPicPr>
          <p:nvPr/>
        </p:nvPicPr>
        <p:blipFill>
          <a:blip r:embed="rId1"/>
          <a:stretch>
            <a:fillRect/>
          </a:stretch>
        </p:blipFill>
        <p:spPr>
          <a:xfrm>
            <a:off x="126365" y="1330325"/>
            <a:ext cx="4188460" cy="400050"/>
          </a:xfrm>
          <a:prstGeom prst="rect">
            <a:avLst/>
          </a:prstGeom>
        </p:spPr>
      </p:pic>
      <p:pic>
        <p:nvPicPr>
          <p:cNvPr id="4" name="图片 3"/>
          <p:cNvPicPr>
            <a:picLocks noChangeAspect="1"/>
          </p:cNvPicPr>
          <p:nvPr/>
        </p:nvPicPr>
        <p:blipFill>
          <a:blip r:embed="rId2"/>
          <a:stretch>
            <a:fillRect/>
          </a:stretch>
        </p:blipFill>
        <p:spPr>
          <a:xfrm>
            <a:off x="120015" y="1833880"/>
            <a:ext cx="4228465" cy="2842260"/>
          </a:xfrm>
          <a:prstGeom prst="rect">
            <a:avLst/>
          </a:prstGeom>
        </p:spPr>
      </p:pic>
      <p:pic>
        <p:nvPicPr>
          <p:cNvPr id="7" name="图片 6"/>
          <p:cNvPicPr>
            <a:picLocks noChangeAspect="1"/>
          </p:cNvPicPr>
          <p:nvPr/>
        </p:nvPicPr>
        <p:blipFill>
          <a:blip r:embed="rId3"/>
          <a:stretch>
            <a:fillRect/>
          </a:stretch>
        </p:blipFill>
        <p:spPr>
          <a:xfrm>
            <a:off x="480060" y="4759325"/>
            <a:ext cx="3528695" cy="1711325"/>
          </a:xfrm>
          <a:prstGeom prst="rect">
            <a:avLst/>
          </a:prstGeom>
        </p:spPr>
      </p:pic>
      <p:pic>
        <p:nvPicPr>
          <p:cNvPr id="9" name="图片 8"/>
          <p:cNvPicPr>
            <a:picLocks noChangeAspect="1"/>
          </p:cNvPicPr>
          <p:nvPr/>
        </p:nvPicPr>
        <p:blipFill>
          <a:blip r:embed="rId4"/>
          <a:stretch>
            <a:fillRect/>
          </a:stretch>
        </p:blipFill>
        <p:spPr>
          <a:xfrm>
            <a:off x="4368165" y="1268730"/>
            <a:ext cx="4116705" cy="3496310"/>
          </a:xfrm>
          <a:prstGeom prst="rect">
            <a:avLst/>
          </a:prstGeom>
        </p:spPr>
      </p:pic>
      <p:pic>
        <p:nvPicPr>
          <p:cNvPr id="11" name="图片 10"/>
          <p:cNvPicPr>
            <a:picLocks noChangeAspect="1"/>
          </p:cNvPicPr>
          <p:nvPr/>
        </p:nvPicPr>
        <p:blipFill>
          <a:blip r:embed="rId5"/>
          <a:stretch>
            <a:fillRect/>
          </a:stretch>
        </p:blipFill>
        <p:spPr>
          <a:xfrm>
            <a:off x="8537575" y="1456690"/>
            <a:ext cx="3649980" cy="2543810"/>
          </a:xfrm>
          <a:prstGeom prst="rect">
            <a:avLst/>
          </a:prstGeom>
        </p:spPr>
      </p:pic>
      <p:pic>
        <p:nvPicPr>
          <p:cNvPr id="13" name="图片 12"/>
          <p:cNvPicPr>
            <a:picLocks noChangeAspect="1"/>
          </p:cNvPicPr>
          <p:nvPr/>
        </p:nvPicPr>
        <p:blipFill>
          <a:blip r:embed="rId6"/>
          <a:stretch>
            <a:fillRect/>
          </a:stretch>
        </p:blipFill>
        <p:spPr>
          <a:xfrm>
            <a:off x="4212590" y="4735195"/>
            <a:ext cx="7571105" cy="1847215"/>
          </a:xfrm>
          <a:prstGeom prst="rect">
            <a:avLst/>
          </a:prstGeom>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smtClean="0">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3935730" y="1341120"/>
            <a:ext cx="8145780" cy="3947160"/>
          </a:xfrm>
          <a:prstGeom prst="rect">
            <a:avLst/>
          </a:prstGeom>
        </p:spPr>
      </p:pic>
      <p:pic>
        <p:nvPicPr>
          <p:cNvPr id="8" name="图片 7"/>
          <p:cNvPicPr>
            <a:picLocks noChangeAspect="1"/>
          </p:cNvPicPr>
          <p:nvPr/>
        </p:nvPicPr>
        <p:blipFill>
          <a:blip r:embed="rId2"/>
          <a:stretch>
            <a:fillRect/>
          </a:stretch>
        </p:blipFill>
        <p:spPr>
          <a:xfrm>
            <a:off x="120015" y="1124585"/>
            <a:ext cx="3807460" cy="1793240"/>
          </a:xfrm>
          <a:prstGeom prst="rect">
            <a:avLst/>
          </a:prstGeom>
        </p:spPr>
      </p:pic>
      <p:pic>
        <p:nvPicPr>
          <p:cNvPr id="10" name="图片 9"/>
          <p:cNvPicPr>
            <a:picLocks noChangeAspect="1"/>
          </p:cNvPicPr>
          <p:nvPr/>
        </p:nvPicPr>
        <p:blipFill>
          <a:blip r:embed="rId3"/>
          <a:stretch>
            <a:fillRect/>
          </a:stretch>
        </p:blipFill>
        <p:spPr>
          <a:xfrm>
            <a:off x="126365" y="3068955"/>
            <a:ext cx="3801110" cy="742950"/>
          </a:xfrm>
          <a:prstGeom prst="rect">
            <a:avLst/>
          </a:prstGeom>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03</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04</a:t>
                </a:r>
                <a:endParaRPr lang="en-US" altLang="zh-CN" sz="2700" dirty="0">
                  <a:solidFill>
                    <a:srgbClr val="D0CECE"/>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 name="Freeform 306"/>
          <p:cNvSpPr>
            <a:spLocks noEditPoints="1"/>
          </p:cNvSpPr>
          <p:nvPr>
            <p:custDataLst>
              <p:tags r:id="rId1"/>
            </p:custDataLst>
          </p:nvPr>
        </p:nvSpPr>
        <p:spPr bwMode="auto">
          <a:xfrm>
            <a:off x="5378259"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4" name="Freeform 71"/>
          <p:cNvSpPr>
            <a:spLocks noEditPoints="1"/>
          </p:cNvSpPr>
          <p:nvPr>
            <p:custDataLst>
              <p:tags r:id="rId2"/>
            </p:custDataLst>
          </p:nvPr>
        </p:nvSpPr>
        <p:spPr bwMode="auto">
          <a:xfrm>
            <a:off x="5374788"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104140" y="981075"/>
            <a:ext cx="4705985" cy="5212080"/>
          </a:xfrm>
          <a:prstGeom prst="rect">
            <a:avLst/>
          </a:prstGeom>
        </p:spPr>
      </p:pic>
      <p:pic>
        <p:nvPicPr>
          <p:cNvPr id="5" name="图片 4"/>
          <p:cNvPicPr>
            <a:picLocks noChangeAspect="1"/>
          </p:cNvPicPr>
          <p:nvPr/>
        </p:nvPicPr>
        <p:blipFill>
          <a:blip r:embed="rId4"/>
          <a:stretch>
            <a:fillRect/>
          </a:stretch>
        </p:blipFill>
        <p:spPr>
          <a:xfrm>
            <a:off x="5059680" y="1290955"/>
            <a:ext cx="7132320" cy="4276725"/>
          </a:xfrm>
          <a:prstGeom prst="rect">
            <a:avLst/>
          </a:prstGeom>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3"/>
          <a:stretch>
            <a:fillRect/>
          </a:stretch>
        </p:blipFill>
        <p:spPr>
          <a:xfrm>
            <a:off x="1981200" y="973455"/>
            <a:ext cx="8229600" cy="5326380"/>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custDataLst>
              <p:tags r:id="rId1"/>
            </p:custDataLst>
          </p:nvPr>
        </p:nvGrpSpPr>
        <p:grpSpPr>
          <a:xfrm>
            <a:off x="4600307" y="2192060"/>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custDataLst>
              <p:tags r:id="rId8"/>
            </p:custDataLst>
          </p:nvPr>
        </p:nvGrpSpPr>
        <p:grpSpPr>
          <a:xfrm>
            <a:off x="4580159" y="3832778"/>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03</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03902" y="3235107"/>
                <a:ext cx="354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3" name="组合 22"/>
          <p:cNvGrpSpPr/>
          <p:nvPr>
            <p:custDataLst>
              <p:tags r:id="rId15"/>
            </p:custDataLst>
          </p:nvPr>
        </p:nvGrpSpPr>
        <p:grpSpPr>
          <a:xfrm>
            <a:off x="4580159" y="4653137"/>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chemeClr val="bg2">
                        <a:lumMod val="90000"/>
                      </a:schemeClr>
                    </a:solidFill>
                    <a:latin typeface="Times New Roman" panose="02020603050405020304" pitchFamily="18" charset="0"/>
                    <a:cs typeface="Times New Roman" panose="02020603050405020304" pitchFamily="18" charset="0"/>
                  </a:rPr>
                  <a:t>04</a:t>
                </a:r>
                <a:endParaRPr lang="en-US" altLang="zh-CN" sz="270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0" name="组合 19"/>
          <p:cNvGrpSpPr/>
          <p:nvPr>
            <p:custDataLst>
              <p:tags r:id="rId22"/>
            </p:custDataLst>
          </p:nvPr>
        </p:nvGrpSpPr>
        <p:grpSpPr>
          <a:xfrm>
            <a:off x="4594211" y="3012419"/>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02</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pSp>
      </p:grpSp>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135561" y="2650330"/>
            <a:ext cx="2054225" cy="2002806"/>
            <a:chOff x="800100" y="2426638"/>
            <a:chExt cx="2054225" cy="2002806"/>
          </a:xfrm>
        </p:grpSpPr>
        <p:grpSp>
          <p:nvGrpSpPr>
            <p:cNvPr id="27" name="组合 18"/>
            <p:cNvGrpSpPr/>
            <p:nvPr/>
          </p:nvGrpSpPr>
          <p:grpSpPr bwMode="auto">
            <a:xfrm>
              <a:off x="1073997" y="2426638"/>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latin typeface="Times New Roman" panose="02020603050405020304" pitchFamily="18" charset="0"/>
                  <a:ea typeface="PMingLiU-ExtB" panose="02020500000000000000" charset="-120"/>
                  <a:cs typeface="Times New Roman" panose="02020603050405020304" pitchFamily="18" charset="0"/>
                </a:endParaRPr>
              </a:p>
            </p:txBody>
          </p:sp>
        </p:grpSp>
        <p:sp>
          <p:nvSpPr>
            <p:cNvPr id="31" name="文本框 30"/>
            <p:cNvSpPr txBox="1"/>
            <p:nvPr/>
          </p:nvSpPr>
          <p:spPr bwMode="auto">
            <a:xfrm>
              <a:off x="800100" y="3906110"/>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9" name="组合 18"/>
          <p:cNvGrpSpPr/>
          <p:nvPr/>
        </p:nvGrpSpPr>
        <p:grpSpPr>
          <a:xfrm>
            <a:off x="4611497" y="2225628"/>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50" name="文本框 20"/>
              <p:cNvSpPr txBox="1">
                <a:spLocks noChangeArrowheads="1"/>
              </p:cNvSpPr>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Problem Description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矩形 50"/>
              <p:cNvSpPr/>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2" name="直接连接符 51"/>
              <p:cNvCxnSpPr/>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54" name="文本框 18"/>
              <p:cNvSpPr txBox="1">
                <a:spLocks noChangeArrowheads="1"/>
              </p:cNvSpPr>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01</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22" name="组合 21"/>
          <p:cNvGrpSpPr/>
          <p:nvPr/>
        </p:nvGrpSpPr>
        <p:grpSpPr>
          <a:xfrm>
            <a:off x="4591349" y="3866346"/>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62" name="文本框 86"/>
              <p:cNvSpPr txBox="1">
                <a:spLocks noChangeArrowheads="1"/>
              </p:cNvSpPr>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D0CECE"/>
                    </a:solidFill>
                    <a:latin typeface="Times New Roman" panose="02020603050405020304" pitchFamily="18" charset="0"/>
                    <a:cs typeface="Times New Roman" panose="02020603050405020304" pitchFamily="18" charset="0"/>
                  </a:rPr>
                  <a:t>03</a:t>
                </a:r>
                <a:endParaRPr lang="en-US" altLang="zh-CN" sz="2700" dirty="0">
                  <a:solidFill>
                    <a:srgbClr val="D0CECE"/>
                  </a:solidFill>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923792" y="3188752"/>
              <a:ext cx="4710113" cy="534987"/>
              <a:chOff x="3923792" y="3188752"/>
              <a:chExt cx="4710113" cy="534987"/>
            </a:xfrm>
          </p:grpSpPr>
          <p:sp>
            <p:nvSpPr>
              <p:cNvPr id="57" name="矩形 56"/>
              <p:cNvSpPr/>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58" name="直接连接符 57"/>
              <p:cNvCxnSpPr/>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4591349" y="4686705"/>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90" name="文本框 131"/>
              <p:cNvSpPr txBox="1">
                <a:spLocks noChangeArrowheads="1"/>
              </p:cNvSpPr>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Times New Roman" panose="02020603050405020304" pitchFamily="18" charset="0"/>
                    <a:cs typeface="Times New Roman" panose="02020603050405020304" pitchFamily="18" charset="0"/>
                  </a:rPr>
                  <a:t>04</a:t>
                </a:r>
                <a:endParaRPr lang="en-US" altLang="zh-CN" sz="2700" dirty="0">
                  <a:solidFill>
                    <a:srgbClr val="044875"/>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nvSpPr>
            <p:spPr bwMode="auto">
              <a:xfrm>
                <a:off x="4571492" y="4002700"/>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2400" b="1" dirty="0">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5" name="矩形 64"/>
              <p:cNvSpPr/>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cs typeface="Times New Roman" panose="02020603050405020304" pitchFamily="18" charset="0"/>
                </a:endParaRPr>
              </a:p>
            </p:txBody>
          </p:sp>
          <p:cxnSp>
            <p:nvCxnSpPr>
              <p:cNvPr id="86" name="直接连接符 85"/>
              <p:cNvCxnSpPr/>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4605401" y="3045987"/>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2">
                      <a:lumMod val="90000"/>
                    </a:schemeClr>
                  </a:solidFill>
                  <a:latin typeface="Times New Roman" panose="02020603050405020304" pitchFamily="18" charset="0"/>
                  <a:cs typeface="Times New Roman" panose="02020603050405020304" pitchFamily="18" charset="0"/>
                </a:endParaRPr>
              </a:p>
            </p:txBody>
          </p:sp>
          <p:sp>
            <p:nvSpPr>
              <p:cNvPr id="98" name="文本框 78"/>
              <p:cNvSpPr txBox="1">
                <a:spLocks noChangeArrowheads="1"/>
              </p:cNvSpPr>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Times New Roman" panose="02020603050405020304" pitchFamily="18" charset="0"/>
                    <a:cs typeface="Times New Roman" panose="02020603050405020304" pitchFamily="18" charset="0"/>
                  </a:rPr>
                  <a:t>02</a:t>
                </a:r>
                <a:endParaRPr lang="en-US" altLang="zh-CN" sz="2700" dirty="0">
                  <a:solidFill>
                    <a:schemeClr val="bg2">
                      <a:lumMod val="90000"/>
                    </a:schemeClr>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nvSpPr>
            <p:spPr bwMode="auto">
              <a:xfrm>
                <a:off x="5326034" y="2449079"/>
                <a:ext cx="2499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3" name="矩形 92"/>
              <p:cNvSpPr/>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grpSp>
      </p:grpSp>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 name="文本框 126"/>
          <p:cNvSpPr txBox="1">
            <a:spLocks noChangeArrowheads="1"/>
          </p:cNvSpPr>
          <p:nvPr/>
        </p:nvSpPr>
        <p:spPr bwMode="auto">
          <a:xfrm>
            <a:off x="5901037" y="3903006"/>
            <a:ext cx="4041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2400" b="1" dirty="0">
              <a:solidFill>
                <a:srgbClr val="D0CECE"/>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Freeform 306"/>
          <p:cNvSpPr>
            <a:spLocks noEditPoints="1"/>
          </p:cNvSpPr>
          <p:nvPr>
            <p:custDataLst>
              <p:tags r:id="rId1"/>
            </p:custDataLst>
          </p:nvPr>
        </p:nvSpPr>
        <p:spPr bwMode="auto">
          <a:xfrm>
            <a:off x="5361558" y="4739989"/>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sp>
        <p:nvSpPr>
          <p:cNvPr id="6" name="Freeform 71"/>
          <p:cNvSpPr>
            <a:spLocks noEditPoints="1"/>
          </p:cNvSpPr>
          <p:nvPr/>
        </p:nvSpPr>
        <p:spPr bwMode="auto">
          <a:xfrm>
            <a:off x="5372987" y="3936800"/>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lumMod val="50000"/>
            </a:schemeClr>
          </a:solidFill>
          <a:ln>
            <a:noFill/>
          </a:ln>
        </p:spPr>
        <p:txBody>
          <a:bodyPr/>
          <a:lstStyle/>
          <a:p>
            <a:pPr>
              <a:defRPr/>
            </a:pPr>
            <a:endParaRPr lang="zh-CN" altLang="en-US" b="1">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smtClean="0">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4" name="矩形 3"/>
          <p:cNvSpPr/>
          <p:nvPr/>
        </p:nvSpPr>
        <p:spPr>
          <a:xfrm>
            <a:off x="1481455" y="1750695"/>
            <a:ext cx="9215755" cy="193167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 name="矩形 4"/>
          <p:cNvSpPr/>
          <p:nvPr/>
        </p:nvSpPr>
        <p:spPr>
          <a:xfrm>
            <a:off x="1769482" y="1468152"/>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①</a:t>
            </a:r>
            <a:endParaRPr lang="en-US" altLang="zh-CN" sz="2000" b="1" dirty="0">
              <a:solidFill>
                <a:srgbClr val="0174AB"/>
              </a:solidFill>
              <a:latin typeface="Times New Roman" panose="02020603050405020304" pitchFamily="18" charset="0"/>
              <a:ea typeface="Calibri" panose="020F0502020204030204" charset="0"/>
              <a:cs typeface="Calibri" panose="020F0502020204030204" charset="0"/>
            </a:endParaRPr>
          </a:p>
        </p:txBody>
      </p:sp>
      <p:sp>
        <p:nvSpPr>
          <p:cNvPr id="9" name="矩形 8"/>
          <p:cNvSpPr/>
          <p:nvPr/>
        </p:nvSpPr>
        <p:spPr>
          <a:xfrm>
            <a:off x="1487997" y="4430653"/>
            <a:ext cx="9216002" cy="1585202"/>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3" name="矩形 12"/>
          <p:cNvSpPr/>
          <p:nvPr/>
        </p:nvSpPr>
        <p:spPr>
          <a:xfrm>
            <a:off x="1770195" y="4207643"/>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Times New Roman" panose="02020603050405020304" pitchFamily="18" charset="0"/>
                <a:ea typeface="Calibri" panose="020F0502020204030204" charset="0"/>
                <a:cs typeface="Calibri" panose="020F0502020204030204" charset="0"/>
              </a:rPr>
              <a:t>②</a:t>
            </a:r>
            <a:endParaRPr lang="en-US" altLang="zh-CN" sz="2000" b="1" dirty="0">
              <a:solidFill>
                <a:srgbClr val="0174AB"/>
              </a:solidFill>
              <a:latin typeface="Times New Roman" panose="02020603050405020304" pitchFamily="18" charset="0"/>
              <a:ea typeface="Calibri" panose="020F0502020204030204" charset="0"/>
              <a:cs typeface="Calibri" panose="020F0502020204030204" charset="0"/>
            </a:endParaRPr>
          </a:p>
        </p:txBody>
      </p:sp>
      <p:sp>
        <p:nvSpPr>
          <p:cNvPr id="15" name="文本框 14"/>
          <p:cNvSpPr txBox="1"/>
          <p:nvPr/>
        </p:nvSpPr>
        <p:spPr>
          <a:xfrm>
            <a:off x="1764665" y="4512310"/>
            <a:ext cx="8816340" cy="1476375"/>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sz="2000" dirty="0">
                <a:solidFill>
                  <a:srgbClr val="000000"/>
                </a:solidFill>
                <a:latin typeface="Times New Roman" panose="02020603050405020304" pitchFamily="18" charset="0"/>
                <a:cs typeface="Times New Roman" panose="02020603050405020304" pitchFamily="18" charset="0"/>
              </a:rPr>
              <a:t>To further enhance the communication efficiency, future work can investigate the development of an efficient communication protocol and graph structure from the offline dataset.</a:t>
            </a:r>
            <a:endParaRPr lang="en-US" altLang="zh-CN" sz="2000" dirty="0">
              <a:solidFill>
                <a:srgbClr val="000000"/>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1759806" y="1741930"/>
            <a:ext cx="8639998" cy="1938020"/>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sz="2000" dirty="0">
                <a:solidFill>
                  <a:srgbClr val="000000"/>
                </a:solidFill>
                <a:effectLst/>
                <a:latin typeface="Times New Roman" panose="02020603050405020304" pitchFamily="18" charset="0"/>
                <a:cs typeface="Times New Roman" panose="02020603050405020304" pitchFamily="18" charset="0"/>
              </a:rPr>
              <a:t>The proposed method utilizes neighboring communication and provides agents with more information by providing MIS, which is compressed into a compact latent state to further mitigate the information redundancy by the proposed NVIF module.</a:t>
            </a:r>
            <a:endParaRPr lang="en-US" altLang="zh-CN" sz="2000" dirty="0">
              <a:solidFill>
                <a:srgbClr val="000000"/>
              </a:solidFill>
              <a:effectLst/>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 name="矩形 1"/>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3565"/>
          </a:xfrm>
          <a:prstGeom prst="rect">
            <a:avLst/>
          </a:prstGeom>
          <a:noFill/>
        </p:spPr>
        <p:txBody>
          <a:bodyPr wrap="square" rtlCol="0">
            <a:spAutoFit/>
          </a:bodyPr>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Research Inspiration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9" name="矩形 8"/>
          <p:cNvSpPr/>
          <p:nvPr/>
        </p:nvSpPr>
        <p:spPr>
          <a:xfrm>
            <a:off x="979170" y="1607185"/>
            <a:ext cx="10194925" cy="1998345"/>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400">
              <a:latin typeface="Times New Roman" panose="02020603050405020304" pitchFamily="18" charset="0"/>
              <a:cs typeface="Times New Roman" panose="02020603050405020304" pitchFamily="18" charset="0"/>
            </a:endParaRPr>
          </a:p>
        </p:txBody>
      </p:sp>
      <p:sp>
        <p:nvSpPr>
          <p:cNvPr id="17" name="文本框 16"/>
          <p:cNvSpPr txBox="1"/>
          <p:nvPr/>
        </p:nvSpPr>
        <p:spPr>
          <a:xfrm>
            <a:off x="1017905" y="1662430"/>
            <a:ext cx="10119995" cy="1938020"/>
          </a:xfrm>
          <a:prstGeom prst="rect">
            <a:avLst/>
          </a:prstGeom>
          <a:noFill/>
        </p:spPr>
        <p:txBody>
          <a:bodyPr wrap="square" rtlCol="0">
            <a:spAutoFit/>
          </a:bodyPr>
          <a:p>
            <a:pPr algn="just"/>
            <a:r>
              <a:rPr lang="en-US" altLang="zh-CN" sz="2400">
                <a:latin typeface="Times New Roman" panose="02020603050405020304" pitchFamily="18" charset="0"/>
                <a:cs typeface="Times New Roman" panose="02020603050405020304" pitchFamily="18" charset="0"/>
              </a:rPr>
              <a:t>Communication does not necessarily involve observational information; communication can also be a </a:t>
            </a:r>
            <a:r>
              <a:rPr lang="en-US" altLang="zh-CN" sz="2400" b="1">
                <a:solidFill>
                  <a:srgbClr val="FF0000"/>
                </a:solidFill>
                <a:latin typeface="Times New Roman" panose="02020603050405020304" pitchFamily="18" charset="0"/>
                <a:cs typeface="Times New Roman" panose="02020603050405020304" pitchFamily="18" charset="0"/>
              </a:rPr>
              <a:t>value function estimate</a:t>
            </a:r>
            <a:r>
              <a:rPr lang="en-US" altLang="zh-CN" sz="2400">
                <a:latin typeface="Times New Roman" panose="02020603050405020304" pitchFamily="18" charset="0"/>
                <a:cs typeface="Times New Roman" panose="02020603050405020304" pitchFamily="18" charset="0"/>
              </a:rPr>
              <a:t>. Current mainstream research on multi-agent communication typically employs graph neural networks for small-scale systems and </a:t>
            </a:r>
            <a:r>
              <a:rPr lang="en-US" altLang="zh-CN" sz="2400" b="1">
                <a:solidFill>
                  <a:srgbClr val="FF0000"/>
                </a:solidFill>
                <a:latin typeface="Times New Roman" panose="02020603050405020304" pitchFamily="18" charset="0"/>
                <a:cs typeface="Times New Roman" panose="02020603050405020304" pitchFamily="18" charset="0"/>
              </a:rPr>
              <a:t>graph theory</a:t>
            </a:r>
            <a:r>
              <a:rPr lang="en-US" altLang="zh-CN" sz="2400">
                <a:latin typeface="Times New Roman" panose="02020603050405020304" pitchFamily="18" charset="0"/>
                <a:cs typeface="Times New Roman" panose="02020603050405020304" pitchFamily="18" charset="0"/>
              </a:rPr>
              <a:t> or </a:t>
            </a:r>
            <a:r>
              <a:rPr lang="en-US" altLang="zh-CN" sz="2400" b="1">
                <a:solidFill>
                  <a:srgbClr val="FF0000"/>
                </a:solidFill>
                <a:latin typeface="Times New Roman" panose="02020603050405020304" pitchFamily="18" charset="0"/>
                <a:cs typeface="Times New Roman" panose="02020603050405020304" pitchFamily="18" charset="0"/>
              </a:rPr>
              <a:t>recurrent networks</a:t>
            </a:r>
            <a:r>
              <a:rPr lang="en-US" altLang="zh-CN" sz="2400">
                <a:latin typeface="Times New Roman" panose="02020603050405020304" pitchFamily="18" charset="0"/>
                <a:cs typeface="Times New Roman" panose="02020603050405020304" pitchFamily="18" charset="0"/>
              </a:rPr>
              <a:t> for large-scale systems.</a:t>
            </a:r>
            <a:endParaRPr lang="en-US" altLang="zh-CN" sz="240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90750" y="2482442"/>
            <a:ext cx="7810500" cy="1476375"/>
          </a:xfrm>
          <a:prstGeom prst="rect">
            <a:avLst/>
          </a:prstGeom>
        </p:spPr>
        <p:txBody>
          <a:bodyPr wrap="none" anchor="ctr">
            <a:spAutoFit/>
          </a:bodyPr>
          <a:lstStyle/>
          <a:p>
            <a:pPr algn="ctr">
              <a:lnSpc>
                <a:spcPct val="150000"/>
              </a:lnSpc>
              <a:defRPr/>
            </a:pPr>
            <a:r>
              <a:rPr lang="en-US" altLang="zh-CN"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rPr>
              <a:t>Thank you for listening</a:t>
            </a:r>
            <a:endParaRPr lang="en-US" altLang="zh-CN"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4" name="图片 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 name="组合 4"/>
          <p:cNvGrpSpPr/>
          <p:nvPr/>
        </p:nvGrpSpPr>
        <p:grpSpPr>
          <a:xfrm>
            <a:off x="0" y="6589920"/>
            <a:ext cx="12192001" cy="304800"/>
            <a:chOff x="0" y="6569404"/>
            <a:chExt cx="9144000" cy="288000"/>
          </a:xfrm>
        </p:grpSpPr>
        <p:sp>
          <p:nvSpPr>
            <p:cNvPr id="6" name="矩形 5"/>
            <p:cNvSpPr/>
            <p:nvPr/>
          </p:nvSpPr>
          <p:spPr>
            <a:xfrm>
              <a:off x="8729999" y="6583135"/>
              <a:ext cx="414001" cy="261731"/>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cs typeface="Times New Roman" panose="02020603050405020304" pitchFamily="18" charset="0"/>
                </a:rPr>
                <a:t>108</a:t>
              </a: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2" name="Rectangle 2"/>
          <p:cNvSpPr>
            <a:spLocks noChangeArrowheads="1"/>
          </p:cNvSpPr>
          <p:nvPr/>
        </p:nvSpPr>
        <p:spPr bwMode="auto">
          <a:xfrm>
            <a:off x="2639695" y="1300480"/>
            <a:ext cx="405257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Times New Roman" panose="02020603050405020304" pitchFamily="18" charset="0"/>
              <a:cs typeface="Times New Roman" panose="02020603050405020304" pitchFamily="18" charset="0"/>
            </a:endParaRPr>
          </a:p>
        </p:txBody>
      </p:sp>
      <p:sp>
        <p:nvSpPr>
          <p:cNvPr id="5" name="文本框 4"/>
          <p:cNvSpPr txBox="1"/>
          <p:nvPr/>
        </p:nvSpPr>
        <p:spPr>
          <a:xfrm>
            <a:off x="-24000" y="765000"/>
            <a:ext cx="11357699" cy="460375"/>
          </a:xfrm>
          <a:prstGeom prst="rect">
            <a:avLst/>
          </a:prstGeom>
          <a:noFill/>
        </p:spPr>
        <p:txBody>
          <a:bodyPr wrap="square" rtlCol="0" anchor="t">
            <a:spAutoFit/>
          </a:bodyPr>
          <a:lstStyle/>
          <a:p>
            <a:r>
              <a:rPr lang="en-US" altLang="zh-CN" sz="2400" b="1" dirty="0">
                <a:solidFill>
                  <a:srgbClr val="0174AB"/>
                </a:solidFill>
                <a:latin typeface="Times New Roman" panose="02020603050405020304" pitchFamily="18" charset="0"/>
                <a:cs typeface="Times New Roman" panose="02020603050405020304" pitchFamily="18" charset="0"/>
              </a:rPr>
              <a:t>Gated Recurrent Model for Communication</a:t>
            </a:r>
            <a:endParaRPr lang="en-US" altLang="zh-CN" sz="2400" b="1" dirty="0">
              <a:solidFill>
                <a:srgbClr val="0174AB"/>
              </a:solidFill>
              <a:latin typeface="Times New Roman" panose="02020603050405020304" pitchFamily="18" charset="0"/>
              <a:cs typeface="Times New Roman" panose="02020603050405020304" pitchFamily="18" charset="0"/>
            </a:endParaRPr>
          </a:p>
        </p:txBody>
      </p:sp>
      <p:cxnSp>
        <p:nvCxnSpPr>
          <p:cNvPr id="6" name="直接连接符 5"/>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a:blip r:embed="rId1"/>
          <a:stretch>
            <a:fillRect/>
          </a:stretch>
        </p:blipFill>
        <p:spPr>
          <a:xfrm>
            <a:off x="263525" y="4339590"/>
            <a:ext cx="3774440" cy="1880235"/>
          </a:xfrm>
          <a:prstGeom prst="rect">
            <a:avLst/>
          </a:prstGeom>
        </p:spPr>
      </p:pic>
      <p:pic>
        <p:nvPicPr>
          <p:cNvPr id="23" name="图片 22"/>
          <p:cNvPicPr>
            <a:picLocks noChangeAspect="1"/>
          </p:cNvPicPr>
          <p:nvPr/>
        </p:nvPicPr>
        <p:blipFill>
          <a:blip r:embed="rId2"/>
          <a:stretch>
            <a:fillRect/>
          </a:stretch>
        </p:blipFill>
        <p:spPr>
          <a:xfrm>
            <a:off x="4079875" y="1301115"/>
            <a:ext cx="3990975" cy="1746250"/>
          </a:xfrm>
          <a:prstGeom prst="rect">
            <a:avLst/>
          </a:prstGeom>
        </p:spPr>
      </p:pic>
      <p:pic>
        <p:nvPicPr>
          <p:cNvPr id="24" name="图片 23"/>
          <p:cNvPicPr>
            <a:picLocks noChangeAspect="1"/>
          </p:cNvPicPr>
          <p:nvPr/>
        </p:nvPicPr>
        <p:blipFill>
          <a:blip r:embed="rId3"/>
          <a:stretch>
            <a:fillRect/>
          </a:stretch>
        </p:blipFill>
        <p:spPr>
          <a:xfrm>
            <a:off x="8134985" y="1412875"/>
            <a:ext cx="3985260" cy="1337945"/>
          </a:xfrm>
          <a:prstGeom prst="rect">
            <a:avLst/>
          </a:prstGeom>
        </p:spPr>
      </p:pic>
      <p:pic>
        <p:nvPicPr>
          <p:cNvPr id="25" name="图片 24"/>
          <p:cNvPicPr>
            <a:picLocks noChangeAspect="1"/>
          </p:cNvPicPr>
          <p:nvPr/>
        </p:nvPicPr>
        <p:blipFill>
          <a:blip r:embed="rId4"/>
          <a:stretch>
            <a:fillRect/>
          </a:stretch>
        </p:blipFill>
        <p:spPr>
          <a:xfrm>
            <a:off x="4794885" y="3213100"/>
            <a:ext cx="6538595" cy="3071495"/>
          </a:xfrm>
          <a:prstGeom prst="rect">
            <a:avLst/>
          </a:prstGeom>
        </p:spPr>
      </p:pic>
      <p:pic>
        <p:nvPicPr>
          <p:cNvPr id="3" name="图片 2"/>
          <p:cNvPicPr>
            <a:picLocks noChangeAspect="1"/>
          </p:cNvPicPr>
          <p:nvPr/>
        </p:nvPicPr>
        <p:blipFill>
          <a:blip r:embed="rId5"/>
          <a:stretch>
            <a:fillRect/>
          </a:stretch>
        </p:blipFill>
        <p:spPr>
          <a:xfrm>
            <a:off x="192405" y="1350010"/>
            <a:ext cx="3846195" cy="2970530"/>
          </a:xfrm>
          <a:prstGeom prst="rect">
            <a:avLst/>
          </a:prstGeom>
        </p:spPr>
      </p:pic>
      <p:cxnSp>
        <p:nvCxnSpPr>
          <p:cNvPr id="7" name="直接箭头连接符 6"/>
          <p:cNvCxnSpPr/>
          <p:nvPr/>
        </p:nvCxnSpPr>
        <p:spPr>
          <a:xfrm>
            <a:off x="3961130" y="3467100"/>
            <a:ext cx="3143250" cy="7537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a:off x="4031615" y="4215765"/>
            <a:ext cx="3576955" cy="4375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nvCxnSpPr>
        <p:spPr>
          <a:xfrm flipV="1">
            <a:off x="3996055" y="5013325"/>
            <a:ext cx="4331970" cy="3663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14"/>
          <p:cNvCxnSpPr/>
          <p:nvPr/>
        </p:nvCxnSpPr>
        <p:spPr>
          <a:xfrm flipV="1">
            <a:off x="4004945" y="4004945"/>
            <a:ext cx="4539615" cy="20974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6" name="直接箭头连接符 15"/>
          <p:cNvCxnSpPr/>
          <p:nvPr/>
        </p:nvCxnSpPr>
        <p:spPr>
          <a:xfrm>
            <a:off x="8024495" y="2532380"/>
            <a:ext cx="1096010" cy="26244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7" name="直接箭头连接符 16"/>
          <p:cNvCxnSpPr/>
          <p:nvPr/>
        </p:nvCxnSpPr>
        <p:spPr>
          <a:xfrm flipH="1">
            <a:off x="9912350" y="2682240"/>
            <a:ext cx="1990725" cy="21145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83801"/>
              <a:ext cx="288000" cy="2604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latin typeface="Times New Roman" panose="02020603050405020304" pitchFamily="18" charset="0"/>
                <a:cs typeface="Times New Roman" panose="02020603050405020304" pitchFamily="18" charset="0"/>
              </a:rPr>
            </a:fld>
            <a:endParaRPr lang="zh-HK" altLang="en-US" sz="1600" dirty="0" smtClean="0">
              <a:solidFill>
                <a:schemeClr val="bg1"/>
              </a:solidFill>
              <a:latin typeface="Times New Roman" panose="02020603050405020304" pitchFamily="18" charset="0"/>
              <a:cs typeface="Times New Roman" panose="02020603050405020304" pitchFamily="18" charset="0"/>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Method Design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7" name="文本框 6"/>
          <p:cNvSpPr txBox="1"/>
          <p:nvPr/>
        </p:nvSpPr>
        <p:spPr>
          <a:xfrm>
            <a:off x="-24000" y="765000"/>
            <a:ext cx="11357699" cy="460375"/>
          </a:xfrm>
          <a:prstGeom prst="rect">
            <a:avLst/>
          </a:prstGeom>
          <a:noFill/>
        </p:spPr>
        <p:txBody>
          <a:bodyPr wrap="square" rtlCol="0" anchor="t">
            <a:spAutoFit/>
          </a:bodyPr>
          <a:p>
            <a:r>
              <a:rPr lang="en-US" altLang="zh-CN" sz="2400" b="1" dirty="0">
                <a:solidFill>
                  <a:srgbClr val="0174AB"/>
                </a:solidFill>
                <a:latin typeface="Times New Roman" panose="02020603050405020304" pitchFamily="18" charset="0"/>
                <a:cs typeface="Times New Roman" panose="02020603050405020304" pitchFamily="18" charset="0"/>
              </a:rPr>
              <a:t>Dual-Recurrent Communication</a:t>
            </a:r>
            <a:endParaRPr lang="en-US" altLang="zh-CN" sz="2400" b="1" dirty="0">
              <a:solidFill>
                <a:srgbClr val="0174AB"/>
              </a:solidFill>
              <a:latin typeface="Times New Roman" panose="02020603050405020304" pitchFamily="18" charset="0"/>
              <a:cs typeface="Times New Roman" panose="02020603050405020304" pitchFamily="18" charset="0"/>
            </a:endParaRPr>
          </a:p>
        </p:txBody>
      </p:sp>
      <p:cxnSp>
        <p:nvCxnSpPr>
          <p:cNvPr id="8" name="直接连接符 7"/>
          <p:cNvCxnSpPr/>
          <p:nvPr/>
        </p:nvCxnSpPr>
        <p:spPr>
          <a:xfrm flipV="1">
            <a:off x="52202" y="1190380"/>
            <a:ext cx="10827773" cy="36285"/>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9" name="图片 8"/>
          <p:cNvPicPr>
            <a:picLocks noChangeAspect="1"/>
          </p:cNvPicPr>
          <p:nvPr/>
        </p:nvPicPr>
        <p:blipFill>
          <a:blip r:embed="rId1"/>
          <a:stretch>
            <a:fillRect/>
          </a:stretch>
        </p:blipFill>
        <p:spPr>
          <a:xfrm>
            <a:off x="264160" y="1637030"/>
            <a:ext cx="4071620" cy="2704465"/>
          </a:xfrm>
          <a:prstGeom prst="rect">
            <a:avLst/>
          </a:prstGeom>
        </p:spPr>
      </p:pic>
      <p:pic>
        <p:nvPicPr>
          <p:cNvPr id="10" name="图片 9"/>
          <p:cNvPicPr>
            <a:picLocks noChangeAspect="1"/>
          </p:cNvPicPr>
          <p:nvPr/>
        </p:nvPicPr>
        <p:blipFill>
          <a:blip r:embed="rId2"/>
          <a:stretch>
            <a:fillRect/>
          </a:stretch>
        </p:blipFill>
        <p:spPr>
          <a:xfrm>
            <a:off x="4654550" y="1697355"/>
            <a:ext cx="7150735" cy="3729355"/>
          </a:xfrm>
          <a:prstGeom prst="rect">
            <a:avLst/>
          </a:prstGeom>
        </p:spPr>
      </p:pic>
      <p:pic>
        <p:nvPicPr>
          <p:cNvPr id="11" name="图片 10"/>
          <p:cNvPicPr>
            <a:picLocks noChangeAspect="1"/>
          </p:cNvPicPr>
          <p:nvPr/>
        </p:nvPicPr>
        <p:blipFill>
          <a:blip r:embed="rId3"/>
          <a:stretch>
            <a:fillRect/>
          </a:stretch>
        </p:blipFill>
        <p:spPr>
          <a:xfrm>
            <a:off x="192405" y="4380865"/>
            <a:ext cx="4157980" cy="596265"/>
          </a:xfrm>
          <a:prstGeom prst="rect">
            <a:avLst/>
          </a:prstGeom>
        </p:spPr>
      </p:pic>
      <p:pic>
        <p:nvPicPr>
          <p:cNvPr id="13" name="图片 12"/>
          <p:cNvPicPr>
            <a:picLocks noChangeAspect="1"/>
          </p:cNvPicPr>
          <p:nvPr/>
        </p:nvPicPr>
        <p:blipFill>
          <a:blip r:embed="rId4"/>
          <a:stretch>
            <a:fillRect/>
          </a:stretch>
        </p:blipFill>
        <p:spPr>
          <a:xfrm>
            <a:off x="192405" y="5010785"/>
            <a:ext cx="4158615" cy="1221105"/>
          </a:xfrm>
          <a:prstGeom prst="rect">
            <a:avLst/>
          </a:prstGeom>
        </p:spPr>
      </p:pic>
    </p:spTree>
  </p:cSld>
  <p:clrMapOvr>
    <a:masterClrMapping/>
  </p:clrMapOvr>
  <p:transition/>
</p:sld>
</file>

<file path=ppt/tags/tag1.xml><?xml version="1.0" encoding="utf-8"?>
<p:tagLst xmlns:p="http://schemas.openxmlformats.org/presentationml/2006/main">
  <p:tag name="KSO_WM_DIAGRAM_VIRTUALLY_FRAME" val="{&quot;height&quot;:282.15519685039374,&quot;left&quot;:5.05,&quot;top&quot;:193.01251968503936,&quot;width&quot;:947.75}"/>
</p:tagLst>
</file>

<file path=ppt/tags/tag10.xml><?xml version="1.0" encoding="utf-8"?>
<p:tagLst xmlns:p="http://schemas.openxmlformats.org/presentationml/2006/main">
  <p:tag name="KSO_WM_DIAGRAM_VIRTUALLY_FRAME" val="{&quot;height&quot;:282.15519685039374,&quot;left&quot;:5.05,&quot;top&quot;:193.01251968503936,&quot;width&quot;:947.75}"/>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4.xml><?xml version="1.0" encoding="utf-8"?>
<p:tagLst xmlns:p="http://schemas.openxmlformats.org/presentationml/2006/main">
  <p:tag name="KSO_WM_DIAGRAM_VIRTUALLY_FRAME" val="{&quot;height&quot;:439.9089763779528,&quot;left&quot;:143.15,&quot;top&quot;:64.83944881889764,&quot;width&quot;:718.25}"/>
</p:tagLst>
</file>

<file path=ppt/tags/tag105.xml><?xml version="1.0" encoding="utf-8"?>
<p:tagLst xmlns:p="http://schemas.openxmlformats.org/presentationml/2006/main">
  <p:tag name="KSO_WM_DIAGRAM_VIRTUALLY_FRAME" val="{&quot;height&quot;:439.9089763779528,&quot;left&quot;:143.15,&quot;top&quot;:64.83944881889764,&quot;width&quot;:718.25}"/>
</p:tagLst>
</file>

<file path=ppt/tags/tag106.xml><?xml version="1.0" encoding="utf-8"?>
<p:tagLst xmlns:p="http://schemas.openxmlformats.org/presentationml/2006/main">
  <p:tag name="KSO_WM_DIAGRAM_VIRTUALLY_FRAME" val="{&quot;height&quot;:439.9089763779528,&quot;left&quot;:143.15,&quot;top&quot;:64.83944881889764,&quot;width&quot;:718.25}"/>
</p:tagLst>
</file>

<file path=ppt/tags/tag107.xml><?xml version="1.0" encoding="utf-8"?>
<p:tagLst xmlns:p="http://schemas.openxmlformats.org/presentationml/2006/main">
  <p:tag name="KSO_WM_DIAGRAM_VIRTUALLY_FRAME" val="{&quot;height&quot;:439.9089763779528,&quot;left&quot;:143.15,&quot;top&quot;:64.83944881889764,&quot;width&quot;:718.25}"/>
</p:tagLst>
</file>

<file path=ppt/tags/tag108.xml><?xml version="1.0" encoding="utf-8"?>
<p:tagLst xmlns:p="http://schemas.openxmlformats.org/presentationml/2006/main">
  <p:tag name="KSO_WM_DIAGRAM_VIRTUALLY_FRAME" val="{&quot;height&quot;:439.9089763779528,&quot;left&quot;:143.15,&quot;top&quot;:64.83944881889764,&quot;width&quot;:718.25}"/>
</p:tagLst>
</file>

<file path=ppt/tags/tag109.xml><?xml version="1.0" encoding="utf-8"?>
<p:tagLst xmlns:p="http://schemas.openxmlformats.org/presentationml/2006/main">
  <p:tag name="KSO_WM_DIAGRAM_VIRTUALLY_FRAME" val="{&quot;height&quot;:439.9089763779528,&quot;left&quot;:143.15,&quot;top&quot;:64.83944881889764,&quot;width&quot;:718.25}"/>
</p:tagLst>
</file>

<file path=ppt/tags/tag1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3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4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4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4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4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4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4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4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4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4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4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5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5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5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5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5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5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5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5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5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5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6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6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6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6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6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6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1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DIAGRAM_VIRTUALLY_FRAME" val="{&quot;height&quot;:282.15519685039374,&quot;left&quot;:5.05,&quot;top&quot;:193.01251968503936,&quot;width&quot;:947.75}"/>
</p:tagLst>
</file>

<file path=ppt/tags/tag2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1.xml><?xml version="1.0" encoding="utf-8"?>
<p:tagLst xmlns:p="http://schemas.openxmlformats.org/presentationml/2006/main">
  <p:tag name="KSO_WM_DIAGRAM_VIRTUALLY_FRAME" val="{&quot;height&quot;:411.5714960629921,&quot;left&quot;:148.7992913385827,&quot;top&quot;:64.83944881889764,&quot;width&quot;:658.7636220472442}"/>
</p:tagLst>
</file>

<file path=ppt/tags/tag202.xml><?xml version="1.0" encoding="utf-8"?>
<p:tagLst xmlns:p="http://schemas.openxmlformats.org/presentationml/2006/main">
  <p:tag name="KSO_WM_DIAGRAM_VIRTUALLY_FRAME" val="{&quot;height&quot;:411.5714960629921,&quot;left&quot;:148.7992913385827,&quot;top&quot;:64.83944881889764,&quot;width&quot;:658.7636220472442}"/>
</p:tagLst>
</file>

<file path=ppt/tags/tag203.xml><?xml version="1.0" encoding="utf-8"?>
<p:tagLst xmlns:p="http://schemas.openxmlformats.org/presentationml/2006/main">
  <p:tag name="KSO_WM_DIAGRAM_VIRTUALLY_FRAME" val="{&quot;height&quot;:411.5714960629921,&quot;left&quot;:148.7992913385827,&quot;top&quot;:64.83944881889764,&quot;width&quot;:658.7636220472442}"/>
</p:tagLst>
</file>

<file path=ppt/tags/tag204.xml><?xml version="1.0" encoding="utf-8"?>
<p:tagLst xmlns:p="http://schemas.openxmlformats.org/presentationml/2006/main">
  <p:tag name="KSO_WM_DIAGRAM_VIRTUALLY_FRAME" val="{&quot;height&quot;:411.5714960629921,&quot;left&quot;:148.7992913385827,&quot;top&quot;:64.83944881889764,&quot;width&quot;:658.7636220472442}"/>
</p:tagLst>
</file>

<file path=ppt/tags/tag205.xml><?xml version="1.0" encoding="utf-8"?>
<p:tagLst xmlns:p="http://schemas.openxmlformats.org/presentationml/2006/main">
  <p:tag name="KSO_WM_DIAGRAM_VIRTUALLY_FRAME" val="{&quot;height&quot;:411.5714960629921,&quot;left&quot;:148.7992913385827,&quot;top&quot;:64.83944881889764,&quot;width&quot;:658.7636220472442}"/>
</p:tagLst>
</file>

<file path=ppt/tags/tag206.xml><?xml version="1.0" encoding="utf-8"?>
<p:tagLst xmlns:p="http://schemas.openxmlformats.org/presentationml/2006/main">
  <p:tag name="KSO_WM_DIAGRAM_VIRTUALLY_FRAME" val="{&quot;height&quot;:411.5714960629921,&quot;left&quot;:148.7992913385827,&quot;top&quot;:64.83944881889764,&quot;width&quot;:658.7636220472442}"/>
</p:tagLst>
</file>

<file path=ppt/tags/tag2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3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3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3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3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4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4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4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4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4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4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4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4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4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4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5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5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5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5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5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5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5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5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5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5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6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6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6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xml><?xml version="1.0" encoding="utf-8"?>
<p:tagLst xmlns:p="http://schemas.openxmlformats.org/presentationml/2006/main">
  <p:tag name="KSO_WM_DIAGRAM_VIRTUALLY_FRAME" val="{&quot;height&quot;:282.15519685039374,&quot;left&quot;:5.05,&quot;top&quot;:193.01251968503936,&quot;width&quot;:947.75}"/>
</p:tagLst>
</file>

<file path=ppt/tags/tag3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2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2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2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3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3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3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3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3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3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3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3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3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3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4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4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4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4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4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4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4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4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4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4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5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5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5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5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xml><?xml version="1.0" encoding="utf-8"?>
<p:tagLst xmlns:p="http://schemas.openxmlformats.org/presentationml/2006/main">
  <p:tag name="KSO_WM_DIAGRAM_VIRTUALLY_FRAME" val="{&quot;height&quot;:282.15519685039374,&quot;left&quot;:5.05,&quot;top&quot;:193.01251968503936,&quot;width&quot;:947.75}"/>
</p:tagLst>
</file>

<file path=ppt/tags/tag4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2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2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2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2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2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2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2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2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2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2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3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3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3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3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3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3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3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3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3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3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4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4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4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4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4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4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4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83.xml><?xml version="1.0" encoding="utf-8"?>
<p:tagLst xmlns:p="http://schemas.openxmlformats.org/presentationml/2006/main">
  <p:tag name="KSO_WPP_MARK_KEY" val="e35275c8-fa89-42ce-a201-5e038b2f618b"/>
  <p:tag name="COMMONDATA" val="eyJoZGlkIjoiZDBlMDgwNDdjMmVhNjUyMGUxOTg4ODYyM2Q5ZDM4ZWEifQ=="/>
  <p:tag name="commondata" val="eyJoZGlkIjoiODViMzZiNjM3MmNkN2VkNDJmMDk5YWI0YzNjNDQ2OWIifQ=="/>
</p:tagLst>
</file>

<file path=ppt/tags/tag4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xml><?xml version="1.0" encoding="utf-8"?>
<p:tagLst xmlns:p="http://schemas.openxmlformats.org/presentationml/2006/main">
  <p:tag name="KSO_WM_DIAGRAM_VIRTUALLY_FRAME" val="{&quot;height&quot;:282.15519685039374,&quot;left&quot;:5.05,&quot;top&quot;:193.01251968503936,&quot;width&quot;:947.75}"/>
</p:tagLst>
</file>

<file path=ppt/tags/tag5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5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xml><?xml version="1.0" encoding="utf-8"?>
<p:tagLst xmlns:p="http://schemas.openxmlformats.org/presentationml/2006/main">
  <p:tag name="KSO_WM_DIAGRAM_VIRTUALLY_FRAME" val="{&quot;height&quot;:282.15519685039374,&quot;left&quot;:5.05,&quot;top&quot;:193.01251968503936,&quot;width&quot;:947.75}"/>
</p:tagLst>
</file>

<file path=ppt/tags/tag6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xml><?xml version="1.0" encoding="utf-8"?>
<p:tagLst xmlns:p="http://schemas.openxmlformats.org/presentationml/2006/main">
  <p:tag name="KSO_WM_DIAGRAM_VIRTUALLY_FRAME" val="{&quot;height&quot;:282.15519685039374,&quot;left&quot;:5.05,&quot;top&quot;:193.01251968503936,&quot;width&quot;:947.75}"/>
</p:tagLst>
</file>

<file path=ppt/tags/tag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xml><?xml version="1.0" encoding="utf-8"?>
<p:tagLst xmlns:p="http://schemas.openxmlformats.org/presentationml/2006/main">
  <p:tag name="KSO_WM_DIAGRAM_VIRTUALLY_FRAME" val="{&quot;height&quot;:282.15519685039374,&quot;left&quot;:5.05,&quot;top&quot;:193.01251968503936,&quot;width&quot;:947.75}"/>
</p:tagLst>
</file>

<file path=ppt/tags/tag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xml><?xml version="1.0" encoding="utf-8"?>
<p:tagLst xmlns:p="http://schemas.openxmlformats.org/presentationml/2006/main">
  <p:tag name="KSO_WM_DIAGRAM_VIRTUALLY_FRAME" val="{&quot;height&quot;:282.15519685039374,&quot;left&quot;:5.05,&quot;top&quot;:193.01251968503936,&quot;width&quot;:947.75}"/>
</p:tagLst>
</file>

<file path=ppt/tags/tag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15890</Words>
  <Application>WPS 演示</Application>
  <PresentationFormat>宽屏</PresentationFormat>
  <Paragraphs>1065</Paragraphs>
  <Slides>73</Slides>
  <Notes>102</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73</vt:i4>
      </vt:variant>
    </vt:vector>
  </HeadingPairs>
  <TitlesOfParts>
    <vt:vector size="90" baseType="lpstr">
      <vt:lpstr>Arial</vt:lpstr>
      <vt:lpstr>宋体</vt:lpstr>
      <vt:lpstr>Wingdings</vt:lpstr>
      <vt:lpstr>Times New Roman</vt:lpstr>
      <vt:lpstr>微软雅黑</vt:lpstr>
      <vt:lpstr>华文中宋</vt:lpstr>
      <vt:lpstr>PMingLiU-ExtB</vt:lpstr>
      <vt:lpstr>Calibri</vt:lpstr>
      <vt:lpstr>等线</vt:lpstr>
      <vt:lpstr>Arial Unicode MS</vt:lpstr>
      <vt:lpstr>等线 Light</vt:lpstr>
      <vt:lpstr>Calibri Light</vt:lpstr>
      <vt:lpstr>PMingLiU</vt:lpstr>
      <vt:lpstr>RomanS_IV50</vt:lpstr>
      <vt:lpstr>Cambria Math</vt:lpstr>
      <vt:lpstr>Office 2013 - 2022 主题</vt:lpstr>
      <vt:lpstr>1_Office 2013 - 2022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北京工业大学研究生开题报告</dc:title>
  <dc:creator>牛末寒</dc:creator>
  <cp:lastModifiedBy>坚果儿</cp:lastModifiedBy>
  <cp:revision>2526</cp:revision>
  <dcterms:created xsi:type="dcterms:W3CDTF">2019-05-02T06:45:00Z</dcterms:created>
  <dcterms:modified xsi:type="dcterms:W3CDTF">2025-10-17T01:18:25Z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2052-12.1.0.23125</vt:lpwstr>
  </property>
  <property fmtid="{D5CDD505-2E9C-101B-9397-08002B2CF9AE}" pid="3" name="ICV">
    <vt:lpwstr>D87C3B92FDC749DEB59DD32930CFB9ED_13</vt:lpwstr>
  </property>
</Properties>
</file>